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4" r:id="rId1"/>
  </p:sldMasterIdLst>
  <p:notesMasterIdLst>
    <p:notesMasterId r:id="rId26"/>
  </p:notesMasterIdLst>
  <p:handoutMasterIdLst>
    <p:handoutMasterId r:id="rId27"/>
  </p:handoutMasterIdLst>
  <p:sldIdLst>
    <p:sldId id="258" r:id="rId2"/>
    <p:sldId id="295" r:id="rId3"/>
    <p:sldId id="259" r:id="rId4"/>
    <p:sldId id="296" r:id="rId5"/>
    <p:sldId id="281" r:id="rId6"/>
    <p:sldId id="288" r:id="rId7"/>
    <p:sldId id="293" r:id="rId8"/>
    <p:sldId id="297" r:id="rId9"/>
    <p:sldId id="298" r:id="rId10"/>
    <p:sldId id="299" r:id="rId11"/>
    <p:sldId id="300" r:id="rId12"/>
    <p:sldId id="301" r:id="rId13"/>
    <p:sldId id="302" r:id="rId14"/>
    <p:sldId id="280" r:id="rId15"/>
    <p:sldId id="291" r:id="rId16"/>
    <p:sldId id="269" r:id="rId17"/>
    <p:sldId id="294" r:id="rId18"/>
    <p:sldId id="275" r:id="rId19"/>
    <p:sldId id="276" r:id="rId20"/>
    <p:sldId id="272" r:id="rId21"/>
    <p:sldId id="282" r:id="rId22"/>
    <p:sldId id="283" r:id="rId23"/>
    <p:sldId id="292" r:id="rId24"/>
    <p:sldId id="287"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25790"/>
    <a:srgbClr val="2267BA"/>
    <a:srgbClr val="5F5F5F"/>
    <a:srgbClr val="4D4D4D"/>
    <a:srgbClr val="FF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42" autoAdjust="0"/>
    <p:restoredTop sz="76911" autoAdjust="0"/>
  </p:normalViewPr>
  <p:slideViewPr>
    <p:cSldViewPr>
      <p:cViewPr varScale="1">
        <p:scale>
          <a:sx n="116" d="100"/>
          <a:sy n="116" d="100"/>
        </p:scale>
        <p:origin x="-14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C4D726-7E8B-41CD-AB50-7E8071FCDBD5}" type="datetimeFigureOut">
              <a:rPr lang="en-US" smtClean="0"/>
              <a:pPr/>
              <a:t>2/25/11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5E87A-D7B6-4D36-9C26-5D86212B689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21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C723FD00-36B6-46CE-8E37-093E7E195CFF}" type="datetimeFigureOut">
              <a:rPr lang="en-US"/>
              <a:pPr>
                <a:defRPr/>
              </a:pPr>
              <a:t>2/25/11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1E3E3FC-B25F-4F92-898E-7E3D7AFCEEC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233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46E2-48EF-481F-BEDF-2133A1953376}"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701040" y="4415791"/>
            <a:ext cx="5608320" cy="4373827"/>
          </a:xfrm>
          <a:noFill/>
        </p:spPr>
        <p:txBody>
          <a:bodyPr wrap="square" numCol="1" anchor="t" anchorCtr="0" compatLnSpc="1">
            <a:prstTxWarp prst="textNoShape">
              <a:avLst/>
            </a:prstTxWarp>
          </a:bodyPr>
          <a:lstStyle/>
          <a:p>
            <a:pPr eaLnBrk="1" hangingPunct="1">
              <a:lnSpc>
                <a:spcPct val="80000"/>
              </a:lnSpc>
              <a:spcBef>
                <a:spcPct val="0"/>
              </a:spcBef>
            </a:pPr>
            <a:r>
              <a:rPr lang="en-US" sz="1200" b="1" dirty="0" smtClean="0"/>
              <a:t>Discussion:</a:t>
            </a:r>
            <a:endParaRPr lang="en-US" sz="1200" b="1" dirty="0"/>
          </a:p>
          <a:p>
            <a:pPr eaLnBrk="1" hangingPunct="1">
              <a:lnSpc>
                <a:spcPct val="80000"/>
              </a:lnSpc>
              <a:spcBef>
                <a:spcPct val="0"/>
              </a:spcBef>
            </a:pPr>
            <a:r>
              <a:rPr lang="en-US" sz="1200" dirty="0" smtClean="0"/>
              <a:t>How </a:t>
            </a:r>
            <a:r>
              <a:rPr lang="en-US" sz="1200" dirty="0"/>
              <a:t>do you think this tasted?</a:t>
            </a:r>
          </a:p>
          <a:p>
            <a:pPr eaLnBrk="1" hangingPunct="1">
              <a:lnSpc>
                <a:spcPct val="80000"/>
              </a:lnSpc>
              <a:spcBef>
                <a:spcPct val="0"/>
              </a:spcBef>
            </a:pPr>
            <a:endParaRPr lang="en-US" sz="1200" dirty="0"/>
          </a:p>
          <a:p>
            <a:pPr eaLnBrk="1" hangingPunct="1">
              <a:lnSpc>
                <a:spcPct val="80000"/>
              </a:lnSpc>
              <a:spcBef>
                <a:spcPct val="0"/>
              </a:spcBef>
            </a:pPr>
            <a:r>
              <a:rPr lang="en-US" sz="1200" dirty="0"/>
              <a:t>Do you think there was always enough food?</a:t>
            </a:r>
          </a:p>
          <a:p>
            <a:pPr eaLnBrk="1" hangingPunct="1">
              <a:lnSpc>
                <a:spcPct val="80000"/>
              </a:lnSpc>
              <a:spcBef>
                <a:spcPct val="0"/>
              </a:spcBef>
            </a:pPr>
            <a:endParaRPr lang="en-US" sz="1000" dirty="0"/>
          </a:p>
          <a:p>
            <a:pPr eaLnBrk="1" hangingPunct="1">
              <a:lnSpc>
                <a:spcPct val="80000"/>
              </a:lnSpc>
              <a:spcBef>
                <a:spcPct val="0"/>
              </a:spcBef>
            </a:pPr>
            <a:endParaRPr lang="en-US" sz="1000" dirty="0"/>
          </a:p>
          <a:p>
            <a:pPr eaLnBrk="1" hangingPunct="1">
              <a:lnSpc>
                <a:spcPct val="80000"/>
              </a:lnSpc>
              <a:spcBef>
                <a:spcPct val="0"/>
              </a:spcBef>
            </a:pP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D889C-8ED4-4530-A604-EE3400650E25}"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200" b="0" dirty="0" smtClean="0">
                <a:latin typeface="+mn-lt"/>
              </a:rPr>
              <a:t>Loudon Valley Dec 9 Pioneers Hotel  20 Regt Con </a:t>
            </a:r>
            <a:r>
              <a:rPr lang="en-US" sz="1200" b="0" dirty="0" err="1" smtClean="0">
                <a:latin typeface="+mn-lt"/>
              </a:rPr>
              <a:t>Vol</a:t>
            </a:r>
            <a:r>
              <a:rPr lang="en-US" sz="1200" b="0" dirty="0" smtClean="0">
                <a:latin typeface="+mn-lt"/>
              </a:rPr>
              <a:t> Virginia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dirty="0" smtClean="0">
              <a:latin typeface="+mn-lt"/>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200" dirty="0" smtClean="0">
                <a:latin typeface="+mn-lt"/>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dirty="0" smtClean="0">
              <a:latin typeface="+mn-lt"/>
            </a:endParaRPr>
          </a:p>
          <a:p>
            <a:pPr defTabSz="931774" eaLnBrk="1" hangingPunct="1">
              <a:spcBef>
                <a:spcPct val="0"/>
              </a:spcBef>
              <a:defRPr/>
            </a:pPr>
            <a:endParaRPr lang="en-US" b="1" dirty="0" smtClean="0">
              <a:latin typeface="+mn-lt"/>
            </a:endParaRPr>
          </a:p>
          <a:p>
            <a:pPr defTabSz="931774" eaLnBrk="1" hangingPunct="1">
              <a:spcBef>
                <a:spcPct val="0"/>
              </a:spcBef>
              <a:defRPr/>
            </a:pPr>
            <a:r>
              <a:rPr lang="en-US" b="1" dirty="0" smtClean="0">
                <a:latin typeface="+mn-lt"/>
              </a:rPr>
              <a:t>Discussion:</a:t>
            </a:r>
            <a:endParaRPr lang="en-US" b="1" dirty="0">
              <a:latin typeface="+mn-lt"/>
            </a:endParaRPr>
          </a:p>
          <a:p>
            <a:pPr defTabSz="931774" eaLnBrk="1" hangingPunct="1">
              <a:spcBef>
                <a:spcPct val="0"/>
              </a:spcBef>
              <a:defRPr/>
            </a:pPr>
            <a:r>
              <a:rPr lang="en-US" dirty="0" smtClean="0">
                <a:latin typeface="+mn-lt"/>
              </a:rPr>
              <a:t>What </a:t>
            </a:r>
            <a:r>
              <a:rPr lang="en-US" dirty="0">
                <a:latin typeface="+mn-lt"/>
              </a:rPr>
              <a:t>do you think the soldiers stayed in during the warmer months? Answer information – soldiers slept in tents or on the ground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What do you think it was like inside the winter quarters?</a:t>
            </a:r>
          </a:p>
          <a:p>
            <a:pPr defTabSz="931774" eaLnBrk="1" hangingPunct="1">
              <a:spcBef>
                <a:spcPct val="0"/>
              </a:spcBef>
              <a:defRPr/>
            </a:pPr>
            <a:r>
              <a:rPr lang="en-US" dirty="0">
                <a:latin typeface="+mn-lt"/>
              </a:rPr>
              <a:t>Answer information – winter quarters, while looking cozy, were damp and cold.  Disease flourished as camp sites became unsanitary with large numbers of men and their waste occupying small areas. </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Do you think it was warm or cold?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Why do you think they built such permanent places to stay in the winter and not just use tents like in the summer? </a:t>
            </a:r>
          </a:p>
          <a:p>
            <a:pPr defTabSz="931774" eaLnBrk="1" hangingPunct="1">
              <a:spcBef>
                <a:spcPct val="0"/>
              </a:spcBef>
              <a:defRPr/>
            </a:pPr>
            <a:r>
              <a:rPr lang="en-US" dirty="0">
                <a:latin typeface="+mn-lt"/>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eaLnBrk="1" hangingPunct="1">
              <a:spcBef>
                <a:spcPct val="0"/>
              </a:spcBef>
            </a:pPr>
            <a:endParaRPr lang="en-US" dirty="0" smtClean="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58961-D96A-4EC2-ABCC-932C9F92E42E}" type="slidenum">
              <a:rPr lang="en-US">
                <a:ea typeface="ＭＳ Ｐゴシック" pitchFamily="-123" charset="-128"/>
                <a:cs typeface="ＭＳ Ｐゴシック" pitchFamily="-123" charset="-128"/>
              </a:rPr>
              <a:pPr fontAlgn="base">
                <a:spcBef>
                  <a:spcPct val="0"/>
                </a:spcBef>
                <a:spcAft>
                  <a:spcPct val="0"/>
                </a:spcAft>
                <a:defRPr/>
              </a:pPr>
              <a:t>12</a:t>
            </a:fld>
            <a:endParaRPr lang="en-US">
              <a:ea typeface="ＭＳ Ｐゴシック" pitchFamily="-123" charset="-128"/>
              <a:cs typeface="ＭＳ Ｐゴシック" pitchFamily="-123" charset="-128"/>
            </a:endParaRPr>
          </a:p>
        </p:txBody>
      </p:sp>
      <p:sp>
        <p:nvSpPr>
          <p:cNvPr id="54274" name="Rectangle 2"/>
          <p:cNvSpPr>
            <a:spLocks noGrp="1" noRot="1" noChangeAspect="1" noChangeArrowheads="1" noTextEdit="1"/>
          </p:cNvSpPr>
          <p:nvPr>
            <p:ph type="sldImg"/>
          </p:nvPr>
        </p:nvSpPr>
        <p:spPr bwMode="auto">
          <a:xfrm>
            <a:off x="1473200" y="506413"/>
            <a:ext cx="4297363" cy="3222625"/>
          </a:xfrm>
          <a:noFill/>
          <a:ln>
            <a:solidFill>
              <a:srgbClr val="000000"/>
            </a:solidFill>
            <a:miter lim="800000"/>
            <a:headEnd/>
            <a:tailEnd/>
          </a:ln>
        </p:spPr>
      </p:sp>
      <p:sp>
        <p:nvSpPr>
          <p:cNvPr id="54275" name="Rectangle 3"/>
          <p:cNvSpPr>
            <a:spLocks noGrp="1" noChangeArrowheads="1"/>
          </p:cNvSpPr>
          <p:nvPr>
            <p:ph type="body" idx="1"/>
          </p:nvPr>
        </p:nvSpPr>
        <p:spPr bwMode="auto">
          <a:xfrm>
            <a:off x="389467" y="3804100"/>
            <a:ext cx="6309360" cy="4183380"/>
          </a:xfrm>
          <a:noFill/>
        </p:spPr>
        <p:txBody>
          <a:bodyPr wrap="square" numCol="1" anchor="t" anchorCtr="0" compatLnSpc="1">
            <a:prstTxWarp prst="textNoShape">
              <a:avLst/>
            </a:prstTxWarp>
          </a:bodyPr>
          <a:lstStyle/>
          <a:p>
            <a:pPr eaLnBrk="1" hangingPunct="1">
              <a:spcBef>
                <a:spcPct val="0"/>
              </a:spcBef>
            </a:pPr>
            <a:r>
              <a:rPr lang="en-US" sz="1200" b="0" dirty="0" smtClean="0">
                <a:latin typeface="+mn-lt"/>
              </a:rPr>
              <a:t>All who knew how to write, wrote letters.  During the Civil War letter writing was the only method of personal communication.</a:t>
            </a:r>
          </a:p>
          <a:p>
            <a:pPr eaLnBrk="1" hangingPunct="1">
              <a:spcBef>
                <a:spcPct val="0"/>
              </a:spcBef>
            </a:pPr>
            <a:endParaRPr lang="en-US" sz="1200" b="1" dirty="0" smtClean="0">
              <a:latin typeface="+mn-lt"/>
            </a:endParaRPr>
          </a:p>
          <a:p>
            <a:pPr eaLnBrk="1" hangingPunct="1">
              <a:spcBef>
                <a:spcPct val="0"/>
              </a:spcBef>
            </a:pPr>
            <a:r>
              <a:rPr lang="en-US" sz="1200" b="1" dirty="0" smtClean="0">
                <a:latin typeface="+mn-lt"/>
              </a:rPr>
              <a:t>Discussion:</a:t>
            </a:r>
            <a:endParaRPr lang="en-US" sz="1200" b="1" dirty="0">
              <a:latin typeface="+mn-lt"/>
            </a:endParaRPr>
          </a:p>
          <a:p>
            <a:pPr eaLnBrk="1" hangingPunct="1">
              <a:spcBef>
                <a:spcPct val="0"/>
              </a:spcBef>
            </a:pPr>
            <a:r>
              <a:rPr lang="en-US" sz="1200" dirty="0" smtClean="0">
                <a:latin typeface="+mn-lt"/>
              </a:rPr>
              <a:t>Do </a:t>
            </a:r>
            <a:r>
              <a:rPr lang="en-US" sz="1200" dirty="0">
                <a:latin typeface="+mn-lt"/>
              </a:rPr>
              <a:t>you think soldiers looked forward to getting mail? </a:t>
            </a:r>
          </a:p>
          <a:p>
            <a:pPr eaLnBrk="1" hangingPunct="1">
              <a:spcBef>
                <a:spcPct val="0"/>
              </a:spcBef>
            </a:pPr>
            <a:endParaRPr lang="en-US" sz="1200" dirty="0">
              <a:latin typeface="+mn-lt"/>
            </a:endParaRPr>
          </a:p>
          <a:p>
            <a:pPr eaLnBrk="1" hangingPunct="1">
              <a:spcBef>
                <a:spcPct val="0"/>
              </a:spcBef>
            </a:pPr>
            <a:r>
              <a:rPr lang="en-US" sz="1200" dirty="0">
                <a:latin typeface="+mn-lt"/>
              </a:rPr>
              <a:t>Do you think the soldiers got homesick?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 – Library of Congress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08FCE0E6-FB2A-4E42-8ADC-D3705B1741E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dirty="0" smtClean="0"/>
              <a:t>Soldiers spent the majority of their time in camp drilling, not on the battlefield.</a:t>
            </a:r>
            <a:endParaRPr lang="en-US" dirty="0" smtClean="0"/>
          </a:p>
          <a:p>
            <a:endParaRPr lang="en-US" b="1" dirty="0" smtClean="0"/>
          </a:p>
          <a:p>
            <a:r>
              <a:rPr lang="en-US" b="1" dirty="0" smtClean="0"/>
              <a:t>Discussion:</a:t>
            </a:r>
          </a:p>
          <a:p>
            <a:r>
              <a:rPr lang="en-US" dirty="0" smtClean="0"/>
              <a:t>Why were they always</a:t>
            </a:r>
            <a:r>
              <a:rPr lang="en-US" baseline="0" dirty="0" smtClean="0"/>
              <a:t> drilling?</a:t>
            </a:r>
          </a:p>
          <a:p>
            <a:r>
              <a:rPr lang="en-US" baseline="0" dirty="0" smtClean="0"/>
              <a:t>Answer information - Most of the time soldiers were not fighting battles, rather they were in camp or marching.  Drilling kept the men busy during the down-time and prepared them so that they could maneuver under fire.</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Discussion:</a:t>
            </a:r>
          </a:p>
          <a:p>
            <a:pPr eaLnBrk="1" hangingPunct="1"/>
            <a:endParaRPr lang="en-US" dirty="0" smtClean="0"/>
          </a:p>
          <a:p>
            <a:pPr eaLnBrk="1" hangingPunct="1"/>
            <a:r>
              <a:rPr lang="en-US" dirty="0" smtClean="0"/>
              <a:t>According</a:t>
            </a:r>
            <a:r>
              <a:rPr lang="en-US" baseline="0" dirty="0" smtClean="0"/>
              <a:t> to this information, did bullets or sickness kill most of the soldiers?</a:t>
            </a:r>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9A5E0-3AE5-4014-940E-35700542EA4F}" type="slidenum">
              <a:rPr lang="en-US">
                <a:ea typeface="ＭＳ Ｐゴシック" pitchFamily="-123" charset="-128"/>
                <a:cs typeface="ＭＳ Ｐゴシック" pitchFamily="-123" charset="-128"/>
              </a:rPr>
              <a:pPr fontAlgn="base">
                <a:spcBef>
                  <a:spcPct val="0"/>
                </a:spcBef>
                <a:spcAft>
                  <a:spcPct val="0"/>
                </a:spcAft>
                <a:defRPr/>
              </a:pPr>
              <a:t>17</a:t>
            </a:fld>
            <a:endParaRPr lang="en-US">
              <a:ea typeface="ＭＳ Ｐゴシック" pitchFamily="-123" charset="-128"/>
              <a:cs typeface="ＭＳ Ｐゴシック" pitchFamily="-123" charset="-128"/>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were </a:t>
            </a:r>
            <a:r>
              <a:rPr lang="en-US" dirty="0" smtClean="0"/>
              <a:t>many</a:t>
            </a:r>
            <a:r>
              <a:rPr lang="en-US" baseline="0" dirty="0" smtClean="0"/>
              <a:t> types of</a:t>
            </a:r>
            <a:r>
              <a:rPr lang="en-US" dirty="0" smtClean="0"/>
              <a:t> </a:t>
            </a:r>
            <a:r>
              <a:rPr lang="en-US" dirty="0"/>
              <a:t>guns used in the </a:t>
            </a:r>
            <a:r>
              <a:rPr lang="en-US" dirty="0" smtClean="0"/>
              <a:t>Civil </a:t>
            </a:r>
            <a:r>
              <a:rPr lang="en-US" dirty="0"/>
              <a:t>W</a:t>
            </a:r>
            <a:r>
              <a:rPr lang="en-US" dirty="0" smtClean="0"/>
              <a:t>ar</a:t>
            </a:r>
            <a:r>
              <a:rPr lang="en-US" dirty="0"/>
              <a:t>, but the advent of the rifled </a:t>
            </a:r>
            <a:r>
              <a:rPr lang="en-US" dirty="0" smtClean="0"/>
              <a:t>musket, </a:t>
            </a:r>
            <a:r>
              <a:rPr lang="en-US" dirty="0"/>
              <a:t>widely used </a:t>
            </a:r>
            <a:r>
              <a:rPr lang="en-US" dirty="0" smtClean="0"/>
              <a:t>during</a:t>
            </a:r>
            <a:r>
              <a:rPr lang="en-US" baseline="0" dirty="0" smtClean="0"/>
              <a:t> the war,</a:t>
            </a:r>
            <a:r>
              <a:rPr lang="en-US" dirty="0" smtClean="0"/>
              <a:t> </a:t>
            </a:r>
            <a:r>
              <a:rPr lang="en-US" dirty="0"/>
              <a:t>created </a:t>
            </a:r>
            <a:r>
              <a:rPr lang="en-US" dirty="0" smtClean="0"/>
              <a:t>tremendous casualties.  The rifled musket’s large </a:t>
            </a:r>
            <a:r>
              <a:rPr lang="en-US" dirty="0"/>
              <a:t>caliber, soft slow moving slug </a:t>
            </a:r>
            <a:r>
              <a:rPr lang="en-US" dirty="0" smtClean="0"/>
              <a:t>destroyed </a:t>
            </a:r>
            <a:r>
              <a:rPr lang="en-US" dirty="0"/>
              <a:t>and </a:t>
            </a:r>
            <a:r>
              <a:rPr lang="en-US" dirty="0" smtClean="0"/>
              <a:t>pulverized </a:t>
            </a:r>
            <a:r>
              <a:rPr lang="en-US" dirty="0"/>
              <a:t>the flesh and bone it tore into.  </a:t>
            </a:r>
            <a:r>
              <a:rPr lang="en-US" dirty="0" smtClean="0"/>
              <a:t>This </a:t>
            </a:r>
            <a:r>
              <a:rPr lang="en-US" dirty="0"/>
              <a:t>weapon </a:t>
            </a:r>
            <a:r>
              <a:rPr lang="en-US" dirty="0" smtClean="0"/>
              <a:t>made </a:t>
            </a:r>
            <a:r>
              <a:rPr lang="en-US" dirty="0"/>
              <a:t>amputation the only practical treatment for saving lives.  </a:t>
            </a:r>
            <a:endParaRPr lang="en-US" dirty="0" smtClean="0"/>
          </a:p>
          <a:p>
            <a:pPr eaLnBrk="1" hangingPunct="1">
              <a:spcBef>
                <a:spcPct val="0"/>
              </a:spcBef>
            </a:pPr>
            <a:endParaRPr lang="en-US" dirty="0" smtClean="0"/>
          </a:p>
          <a:p>
            <a:pPr eaLnBrk="1" hangingPunct="1">
              <a:spcBef>
                <a:spcPct val="0"/>
              </a:spcBef>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6B19A-D00E-4E89-A534-87636DAB0C82}" type="slidenum">
              <a:rPr lang="en-US">
                <a:ea typeface="ＭＳ Ｐゴシック" pitchFamily="-123" charset="-128"/>
                <a:cs typeface="ＭＳ Ｐゴシック" pitchFamily="-123" charset="-128"/>
              </a:rPr>
              <a:pPr fontAlgn="base">
                <a:spcBef>
                  <a:spcPct val="0"/>
                </a:spcBef>
                <a:spcAft>
                  <a:spcPct val="0"/>
                </a:spcAft>
                <a:defRPr/>
              </a:pPr>
              <a:t>18</a:t>
            </a:fld>
            <a:endParaRPr lang="en-US">
              <a:ea typeface="ＭＳ Ｐゴシック" pitchFamily="-123" charset="-128"/>
              <a:cs typeface="ＭＳ Ｐゴシック" pitchFamily="-123"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Surgeons preferred to operate outside if possible to mitigate the effects of the chloroform and to utilize the light. </a:t>
            </a:r>
            <a:r>
              <a:rPr lang="en-US" baseline="0" dirty="0" smtClean="0"/>
              <a:t> </a:t>
            </a:r>
            <a:r>
              <a:rPr lang="en-US" dirty="0" smtClean="0"/>
              <a:t>An operating table was often an unhinged door on top of two barrels.   </a:t>
            </a:r>
          </a:p>
          <a:p>
            <a:pPr eaLnBrk="1" hangingPunct="1">
              <a:spcBef>
                <a:spcPct val="0"/>
              </a:spcBef>
            </a:pPr>
            <a:endParaRPr lang="en-US" dirty="0" smtClean="0"/>
          </a:p>
          <a:p>
            <a:pPr eaLnBrk="1" hangingPunct="1">
              <a:spcBef>
                <a:spcPct val="0"/>
              </a:spcBef>
            </a:pPr>
            <a:r>
              <a:rPr lang="en-US" b="1" dirty="0" smtClean="0"/>
              <a:t>Discussion:</a:t>
            </a:r>
          </a:p>
          <a:p>
            <a:pPr eaLnBrk="1" hangingPunct="1">
              <a:spcBef>
                <a:spcPct val="0"/>
              </a:spcBef>
            </a:pPr>
            <a:endParaRPr lang="en-US" dirty="0" smtClean="0"/>
          </a:p>
          <a:p>
            <a:pPr eaLnBrk="1" hangingPunct="1">
              <a:spcBef>
                <a:spcPct val="0"/>
              </a:spcBef>
            </a:pPr>
            <a:r>
              <a:rPr lang="en-US" dirty="0" smtClean="0"/>
              <a:t>What do you think</a:t>
            </a:r>
            <a:r>
              <a:rPr lang="en-US" baseline="0" dirty="0" smtClean="0"/>
              <a:t> happened to the people living inside the homes that became hospitals?</a:t>
            </a:r>
          </a:p>
          <a:p>
            <a:pPr eaLnBrk="1" hangingPunct="1">
              <a:spcBef>
                <a:spcPct val="0"/>
              </a:spcBef>
            </a:pPr>
            <a:r>
              <a:rPr lang="en-US" baseline="0" dirty="0" smtClean="0"/>
              <a:t>Answer information – sometimes the citizens had already left, sometimes they were forced to leave or stay in an out-of-the-way place.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6B9AB-B93B-4443-A56F-3BADADBAB6A0}" type="slidenum">
              <a:rPr lang="en-US">
                <a:ea typeface="ＭＳ Ｐゴシック" pitchFamily="-123" charset="-128"/>
                <a:cs typeface="ＭＳ Ｐゴシック" pitchFamily="-123" charset="-128"/>
              </a:rPr>
              <a:pPr fontAlgn="base">
                <a:spcBef>
                  <a:spcPct val="0"/>
                </a:spcBef>
                <a:spcAft>
                  <a:spcPct val="0"/>
                </a:spcAft>
                <a:defRPr/>
              </a:pPr>
              <a:t>19</a:t>
            </a:fld>
            <a:endParaRPr lang="en-US">
              <a:ea typeface="ＭＳ Ｐゴシック" pitchFamily="-123" charset="-128"/>
              <a:cs typeface="ＭＳ Ｐゴシック" pitchFamily="-123" charset="-128"/>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Discussion</a:t>
            </a:r>
            <a:r>
              <a:rPr lang="en-US" b="1" baseline="0" dirty="0" smtClean="0"/>
              <a:t>:</a:t>
            </a:r>
          </a:p>
          <a:p>
            <a:pPr eaLnBrk="1" hangingPunct="1">
              <a:spcBef>
                <a:spcPct val="0"/>
              </a:spcBef>
            </a:pPr>
            <a:endParaRPr lang="en-US" baseline="0" dirty="0" smtClean="0"/>
          </a:p>
          <a:p>
            <a:pPr eaLnBrk="1" hangingPunct="1">
              <a:spcBef>
                <a:spcPct val="0"/>
              </a:spcBef>
            </a:pPr>
            <a:r>
              <a:rPr lang="en-US" baseline="0" dirty="0" smtClean="0"/>
              <a:t>Why do you think soldiers found women nurses to be more comforting?</a:t>
            </a:r>
          </a:p>
          <a:p>
            <a:pPr eaLnBrk="1" hangingPunct="1">
              <a:spcBef>
                <a:spcPct val="0"/>
              </a:spcBef>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Placeholder 2"/>
          <p:cNvSpPr>
            <a:spLocks noGrp="1" noRot="1" noChangeAspect="1"/>
          </p:cNvSpPr>
          <p:nvPr>
            <p:ph type="sldImg"/>
          </p:nvPr>
        </p:nvSpPr>
        <p:spPr bwMode="auto">
          <a:noFill/>
          <a:ln>
            <a:solidFill>
              <a:srgbClr val="000000"/>
            </a:solidFill>
            <a:miter lim="800000"/>
            <a:headEnd/>
            <a:tailEnd/>
          </a:ln>
        </p:spPr>
      </p:sp>
      <p:sp>
        <p:nvSpPr>
          <p:cNvPr id="88066"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j-lt"/>
              </a:rPr>
              <a:t>Soldiers, North and South, dreamed of returning home safe.</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organization of armies during the Civil War.  Most men were privates</a:t>
            </a:r>
            <a:r>
              <a:rPr lang="en-US" baseline="0" dirty="0" smtClean="0"/>
              <a:t> and part of a much larger army.</a:t>
            </a:r>
            <a:endParaRPr lang="en-US" dirty="0" smtClean="0"/>
          </a:p>
          <a:p>
            <a:endParaRPr lang="en-US" dirty="0" smtClean="0"/>
          </a:p>
          <a:p>
            <a:r>
              <a:rPr lang="en-US" dirty="0" smtClean="0"/>
              <a:t>On</a:t>
            </a:r>
            <a:r>
              <a:rPr lang="en-US" baseline="0" dirty="0" smtClean="0"/>
              <a:t> the left you can see how soldiers were grouped to make an army.  1 company = 100 men.  </a:t>
            </a:r>
          </a:p>
          <a:p>
            <a:endParaRPr lang="en-US" baseline="0" dirty="0" smtClean="0"/>
          </a:p>
          <a:p>
            <a:r>
              <a:rPr lang="en-US" baseline="0" dirty="0" smtClean="0"/>
              <a:t>On the right you can see the hierarchy of rank. </a:t>
            </a:r>
          </a:p>
          <a:p>
            <a:endParaRPr lang="en-US" baseline="0" dirty="0" smtClean="0"/>
          </a:p>
          <a:p>
            <a:r>
              <a:rPr lang="en-US" b="1" baseline="0" dirty="0" smtClean="0"/>
              <a:t>Discussion:</a:t>
            </a:r>
            <a:r>
              <a:rPr lang="en-US" baseline="0" dirty="0" smtClean="0"/>
              <a:t/>
            </a:r>
            <a:br>
              <a:rPr lang="en-US" baseline="0" dirty="0" smtClean="0"/>
            </a:br>
            <a:r>
              <a:rPr lang="en-US" baseline="0" dirty="0" smtClean="0"/>
              <a:t>Do you think that most men were noticed? </a:t>
            </a:r>
          </a:p>
          <a:p>
            <a:r>
              <a:rPr lang="en-US" baseline="0" dirty="0" smtClean="0"/>
              <a:t>How do you think privates were treated?</a:t>
            </a:r>
          </a:p>
          <a:p>
            <a:r>
              <a:rPr lang="en-US" baseline="0" dirty="0" smtClean="0"/>
              <a:t>How do you think generals were treated?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195535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endParaRPr lang="en-US" dirty="0" smtClean="0"/>
          </a:p>
          <a:p>
            <a:r>
              <a:rPr lang="en-US" dirty="0" smtClean="0"/>
              <a:t>What do you think happened to the country with so many men dying?</a:t>
            </a:r>
            <a:r>
              <a:rPr lang="en-US" baseline="0" dirty="0" smtClean="0"/>
              <a:t> </a:t>
            </a:r>
          </a:p>
          <a:p>
            <a:endParaRPr lang="en-US" baseline="0" dirty="0" smtClean="0"/>
          </a:p>
          <a:p>
            <a:r>
              <a:rPr lang="en-US" baseline="0" dirty="0" smtClean="0"/>
              <a:t>Do you think things went back to the way they were before the war? What might have changed?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627215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Soldiers and their families</a:t>
            </a:r>
            <a:r>
              <a:rPr lang="en-US" baseline="0" dirty="0" smtClean="0"/>
              <a:t> preserved letters, diaries, and photographs. Some even wrote memoirs. </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1" baseline="0" dirty="0" smtClean="0"/>
              <a:t>Discussion:</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aseline="0" dirty="0" smtClean="0"/>
              <a:t>What might a historian learn by reading the letter of a soldier?</a:t>
            </a:r>
            <a:endParaRPr lang="en-US" dirty="0"/>
          </a:p>
        </p:txBody>
      </p:sp>
      <p:sp>
        <p:nvSpPr>
          <p:cNvPr id="4" name="Slide Number Placeholder 3"/>
          <p:cNvSpPr>
            <a:spLocks noGrp="1"/>
          </p:cNvSpPr>
          <p:nvPr>
            <p:ph type="sldNum" sz="quarter" idx="10"/>
          </p:nvPr>
        </p:nvSpPr>
        <p:spPr/>
        <p:txBody>
          <a:bodyPr/>
          <a:lstStyle/>
          <a:p>
            <a:fld id="{08FCE0E6-FB2A-4E42-8ADC-D3705B1741E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were battles they were fought in certain areas.  While sometimes</a:t>
            </a:r>
            <a:r>
              <a:rPr lang="en-US" baseline="0" dirty="0" smtClean="0"/>
              <a:t> skirmishes were simply a matter of finding the enemy along the way, battles usually occurred where one side was defending something or trying to obtain something important such as a train station, fort on a waterway, or important city. Battles were also fought in certain geographic locations because there were strategic advantages such as high ground or natural barriers.</a:t>
            </a:r>
          </a:p>
          <a:p>
            <a:endParaRPr lang="en-US" baseline="0" dirty="0" smtClean="0"/>
          </a:p>
          <a:p>
            <a:r>
              <a:rPr lang="en-US" baseline="0" dirty="0" smtClean="0"/>
              <a:t>Railroad networks, road networks, and waterways – important for transportation of troops and supplies. </a:t>
            </a:r>
          </a:p>
          <a:p>
            <a:endParaRPr lang="en-US" baseline="0" dirty="0" smtClean="0"/>
          </a:p>
          <a:p>
            <a:r>
              <a:rPr lang="en-US" baseline="0" dirty="0" smtClean="0"/>
              <a:t>Waterways – control of certain waterways will prevent the enemy from moving through or beyond that waterway.  </a:t>
            </a:r>
          </a:p>
          <a:p>
            <a:endParaRPr lang="en-US" baseline="0" dirty="0" smtClean="0"/>
          </a:p>
          <a:p>
            <a:r>
              <a:rPr lang="en-US" baseline="0" dirty="0" smtClean="0"/>
              <a:t>Importance of the space – capturing the capital of the enemy will almost certainly end the war.  The Army of Northern Virginia and The Army of the Potomac were constantly trying to move around one another to capture the opposing army’s capital.  Both armies had to be on the offense and defense.</a:t>
            </a:r>
          </a:p>
          <a:p>
            <a:endParaRPr lang="en-US" baseline="0" dirty="0" smtClean="0"/>
          </a:p>
          <a:p>
            <a:r>
              <a:rPr lang="en-US" baseline="0" dirty="0" smtClean="0"/>
              <a:t>Topography – geographically a certain location will offer more for a battle such as a river, high ground, natural barrier or covering.</a:t>
            </a:r>
          </a:p>
          <a:p>
            <a:endParaRPr lang="en-US" baseline="0" dirty="0" smtClean="0"/>
          </a:p>
          <a:p>
            <a:r>
              <a:rPr lang="en-US" baseline="0" dirty="0" smtClean="0"/>
              <a:t>Intelligence – reliable information on the location of the enemy was rare and could lead to a battle. </a:t>
            </a:r>
          </a:p>
        </p:txBody>
      </p:sp>
      <p:sp>
        <p:nvSpPr>
          <p:cNvPr id="4" name="Slide Number Placeholder 3"/>
          <p:cNvSpPr>
            <a:spLocks noGrp="1"/>
          </p:cNvSpPr>
          <p:nvPr>
            <p:ph type="sldNum" sz="quarter" idx="10"/>
          </p:nvPr>
        </p:nvSpPr>
        <p:spPr/>
        <p:txBody>
          <a:bodyPr/>
          <a:lstStyle/>
          <a:p>
            <a:fld id="{DF7CEA6B-7D82-4EB8-9B84-287AD6BF0FBF}"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b="0" dirty="0" smtClean="0">
                <a:latin typeface="+mn-lt"/>
              </a:rPr>
              <a:t>Enlisting/signing up to fight --the men came from factories and farms, North &amp; South to fight in the Civil War</a:t>
            </a:r>
          </a:p>
          <a:p>
            <a:pPr eaLnBrk="1" hangingPunct="1"/>
            <a:endParaRPr lang="en-US" sz="1200" b="0" dirty="0" smtClean="0">
              <a:latin typeface="+mn-lt"/>
            </a:endParaRPr>
          </a:p>
          <a:p>
            <a:pPr eaLnBrk="1" hangingPunct="1"/>
            <a:r>
              <a:rPr lang="en-US" b="1" dirty="0" smtClean="0"/>
              <a:t>Discuss:</a:t>
            </a:r>
          </a:p>
          <a:p>
            <a:pPr eaLnBrk="1" hangingPunct="1"/>
            <a:r>
              <a:rPr lang="en-US" dirty="0" smtClean="0"/>
              <a:t>What</a:t>
            </a:r>
            <a:r>
              <a:rPr lang="en-US" baseline="0" dirty="0" smtClean="0"/>
              <a:t> are some reasons you can think of that men </a:t>
            </a:r>
            <a:r>
              <a:rPr lang="en-US" dirty="0" smtClean="0"/>
              <a:t>would want to fight in the war?</a:t>
            </a:r>
          </a:p>
          <a:p>
            <a:pPr eaLnBrk="1" hangingPunct="1"/>
            <a:endParaRPr lang="en-US" b="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Yank or </a:t>
            </a:r>
            <a:r>
              <a:rPr lang="en-US" dirty="0" err="1" smtClean="0"/>
              <a:t>Reb</a:t>
            </a:r>
            <a:r>
              <a:rPr lang="en-US" dirty="0" smtClean="0"/>
              <a:t> was white, native-born, farmer, protestant, single, between 18 and 29. He stood about 5 feet 8 inches tall and weighed about 143 pounds. Most soldiers were between the ages of 18 and 39 with an average age of 25.</a:t>
            </a:r>
          </a:p>
          <a:p>
            <a:endParaRPr lang="en-US" dirty="0" smtClean="0"/>
          </a:p>
          <a:p>
            <a:r>
              <a:rPr lang="en-US" dirty="0" smtClean="0"/>
              <a:t>Slang – </a:t>
            </a:r>
            <a:r>
              <a:rPr lang="en-US" dirty="0" err="1" smtClean="0"/>
              <a:t>Reb</a:t>
            </a:r>
            <a:r>
              <a:rPr lang="en-US" dirty="0" smtClean="0"/>
              <a:t> and Yank may be terms that you have</a:t>
            </a:r>
            <a:r>
              <a:rPr lang="en-US" baseline="0" dirty="0" smtClean="0"/>
              <a:t> not yet discussed with your students.  </a:t>
            </a:r>
          </a:p>
          <a:p>
            <a:endParaRPr lang="en-US" baseline="0" dirty="0" smtClean="0"/>
          </a:p>
          <a:p>
            <a:r>
              <a:rPr lang="en-US" baseline="0" dirty="0" err="1" smtClean="0"/>
              <a:t>Reb</a:t>
            </a:r>
            <a:r>
              <a:rPr lang="en-US" baseline="0" dirty="0" smtClean="0"/>
              <a:t> = rebel, confederate, or southern soldier</a:t>
            </a:r>
          </a:p>
          <a:p>
            <a:r>
              <a:rPr lang="en-US" baseline="0" dirty="0" smtClean="0"/>
              <a:t>Yank = </a:t>
            </a:r>
            <a:r>
              <a:rPr lang="en-US" baseline="0" dirty="0" err="1" smtClean="0"/>
              <a:t>yankee</a:t>
            </a:r>
            <a:r>
              <a:rPr lang="en-US" baseline="0" dirty="0" smtClean="0"/>
              <a:t>, federal, union, or northern soldier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10425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30000"/>
              </a:spcBef>
              <a:spcAft>
                <a:spcPct val="0"/>
              </a:spcAft>
              <a:buClrTx/>
              <a:buSzTx/>
              <a:buFontTx/>
              <a:buNone/>
              <a:tabLst/>
              <a:defRPr/>
            </a:pPr>
            <a:r>
              <a:rPr lang="en-US" sz="1200" dirty="0" smtClean="0">
                <a:latin typeface="+mn-lt"/>
              </a:rPr>
              <a:t>Men on both sides were inspired to fight by patriotism, state pride, the chance for adventure, or steady pay. The common Union soldier tended to fight to preserve the Union while the common Confederate soldier tended to fight to defend his home.</a:t>
            </a:r>
          </a:p>
          <a:p>
            <a:pPr defTabSz="931774" eaLnBrk="1" hangingPunct="1">
              <a:defRPr/>
            </a:pPr>
            <a:endParaRPr lang="en-US" dirty="0">
              <a:latin typeface="+mn-lt"/>
            </a:endParaRPr>
          </a:p>
          <a:p>
            <a:pPr defTabSz="931774" eaLnBrk="1" hangingPunct="1">
              <a:defRPr/>
            </a:pPr>
            <a:r>
              <a:rPr lang="en-US" b="1" dirty="0" smtClean="0">
                <a:latin typeface="+mn-lt"/>
              </a:rPr>
              <a:t>Discussion:</a:t>
            </a:r>
            <a:endParaRPr lang="en-US" b="1" dirty="0">
              <a:latin typeface="+mn-lt"/>
            </a:endParaRPr>
          </a:p>
          <a:p>
            <a:pPr defTabSz="931774" eaLnBrk="1" hangingPunct="1">
              <a:defRPr/>
            </a:pPr>
            <a:endParaRPr lang="en-US" dirty="0">
              <a:latin typeface="+mn-lt"/>
            </a:endParaRPr>
          </a:p>
          <a:p>
            <a:pPr defTabSz="931774" eaLnBrk="1" hangingPunct="1">
              <a:defRPr/>
            </a:pPr>
            <a:r>
              <a:rPr lang="en-US" dirty="0">
                <a:latin typeface="+mn-lt"/>
              </a:rPr>
              <a:t>Why would a Confederate soldier be defending his home and a Union soldier not be? </a:t>
            </a:r>
          </a:p>
          <a:p>
            <a:pPr defTabSz="931774" eaLnBrk="1" hangingPunct="1">
              <a:defRPr/>
            </a:pPr>
            <a:r>
              <a:rPr lang="en-US" dirty="0">
                <a:latin typeface="+mn-lt"/>
              </a:rPr>
              <a:t>Answer information - the war was mainly fought in the South. Union troops initially moved South to put down the rebellion. </a:t>
            </a:r>
            <a:r>
              <a:rPr lang="en-US" dirty="0" smtClean="0">
                <a:latin typeface="+mn-lt"/>
              </a:rPr>
              <a:t>In the North,</a:t>
            </a:r>
            <a:r>
              <a:rPr lang="en-US" baseline="0" dirty="0" smtClean="0">
                <a:latin typeface="+mn-lt"/>
              </a:rPr>
              <a:t> </a:t>
            </a:r>
            <a:r>
              <a:rPr lang="en-US" dirty="0" smtClean="0">
                <a:latin typeface="+mn-lt"/>
              </a:rPr>
              <a:t>Maryland, Kentucky,</a:t>
            </a:r>
            <a:r>
              <a:rPr lang="en-US" baseline="0" dirty="0" smtClean="0">
                <a:latin typeface="+mn-lt"/>
              </a:rPr>
              <a:t> Missouri</a:t>
            </a:r>
            <a:r>
              <a:rPr lang="en-US" dirty="0" smtClean="0">
                <a:latin typeface="+mn-lt"/>
              </a:rPr>
              <a:t> </a:t>
            </a:r>
            <a:r>
              <a:rPr lang="en-US" dirty="0">
                <a:latin typeface="+mn-lt"/>
              </a:rPr>
              <a:t>and Pennsylvania saw </a:t>
            </a:r>
            <a:r>
              <a:rPr lang="en-US" dirty="0" smtClean="0">
                <a:latin typeface="+mn-lt"/>
              </a:rPr>
              <a:t>major </a:t>
            </a:r>
            <a:r>
              <a:rPr lang="en-US" dirty="0">
                <a:latin typeface="+mn-lt"/>
              </a:rPr>
              <a:t>battles.</a:t>
            </a:r>
          </a:p>
          <a:p>
            <a:pPr defTabSz="931774" eaLnBrk="1" hangingPunct="1">
              <a:defRPr/>
            </a:pPr>
            <a:endParaRPr lang="en-US" dirty="0">
              <a:latin typeface="+mn-lt"/>
            </a:endParaRPr>
          </a:p>
          <a:p>
            <a:pPr defTabSz="931774" eaLnBrk="1" hangingPunct="1">
              <a:defRPr/>
            </a:pPr>
            <a:r>
              <a:rPr lang="en-US" dirty="0" smtClean="0">
                <a:latin typeface="+mn-lt"/>
              </a:rPr>
              <a:t>Imagine </a:t>
            </a:r>
            <a:r>
              <a:rPr lang="en-US" dirty="0">
                <a:latin typeface="+mn-lt"/>
              </a:rPr>
              <a:t>you are one of the men in this picture, what are you doing right now? How do you feel physically? How do you feel emotionally? Are you away from your family or loved ones? What might you do to pass the time?</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Following the Emancipation Proclamation could join the US Armed Forces.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Approximately 180,000 African Americans comprising 163 units served in the Union Army during the Civil War, and many more African Americans served in the Union Navy.</a:t>
            </a:r>
          </a:p>
          <a:p>
            <a:endParaRPr lang="en-US" b="0" baseline="0" dirty="0" smtClean="0"/>
          </a:p>
          <a:p>
            <a:r>
              <a:rPr lang="en-US" b="1" baseline="0" dirty="0" smtClean="0"/>
              <a:t>Discuss:</a:t>
            </a:r>
            <a:r>
              <a:rPr lang="en-US" b="0" baseline="0" dirty="0" smtClean="0"/>
              <a:t/>
            </a:r>
            <a:br>
              <a:rPr lang="en-US" b="0" baseline="0" dirty="0" smtClean="0"/>
            </a:br>
            <a:endParaRPr lang="en-US" b="0" baseline="0" dirty="0" smtClean="0"/>
          </a:p>
          <a:p>
            <a:r>
              <a:rPr lang="en-US" b="0" baseline="0" dirty="0" smtClean="0"/>
              <a:t>Why might a former slave want to fight for the Union Army? </a:t>
            </a:r>
          </a:p>
          <a:p>
            <a:r>
              <a:rPr lang="en-US" b="0" baseline="0" dirty="0" smtClean="0"/>
              <a:t>Do you think that this had special meaning for that individual?</a:t>
            </a:r>
          </a:p>
          <a:p>
            <a:endParaRPr lang="en-US" b="0" baseline="0" dirty="0" smtClean="0"/>
          </a:p>
          <a:p>
            <a:r>
              <a:rPr lang="en-US" b="0" baseline="0" dirty="0" smtClean="0"/>
              <a:t>How do you think African American troops were treated by other Union soldiers? (Answer information: Generally not kindly, while the North did not have a significant slave population, there was still deep seeded racism.)</a:t>
            </a:r>
          </a:p>
          <a:p>
            <a:endParaRPr lang="en-US" b="0" baseline="0" dirty="0" smtClean="0"/>
          </a:p>
          <a:p>
            <a:r>
              <a:rPr lang="en-US" b="0" baseline="0" dirty="0" smtClean="0"/>
              <a:t>Do you think African American troops served side-by-side with white troops? Or camped with white troops? [Answer information: No, USCT (United States Colored Troops) were placed in separate regiments with white commanding officers]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FCE0E6-FB2A-4E42-8ADC-D3705B1741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buAutoNum type="arabicPeriod"/>
            </a:pPr>
            <a:r>
              <a:rPr lang="en-US" dirty="0" smtClean="0"/>
              <a:t>Canteen</a:t>
            </a:r>
          </a:p>
          <a:p>
            <a:pPr marL="232943" indent="-232943" eaLnBrk="1" hangingPunct="1">
              <a:buAutoNum type="arabicPeriod"/>
            </a:pPr>
            <a:r>
              <a:rPr lang="en-US" dirty="0" smtClean="0"/>
              <a:t>Pan</a:t>
            </a:r>
          </a:p>
          <a:p>
            <a:pPr marL="232943" indent="-232943" eaLnBrk="1" hangingPunct="1">
              <a:buAutoNum type="arabicPeriod"/>
            </a:pPr>
            <a:r>
              <a:rPr lang="en-US" dirty="0" smtClean="0"/>
              <a:t>Cartridge</a:t>
            </a:r>
            <a:r>
              <a:rPr lang="en-US" baseline="0" dirty="0" smtClean="0"/>
              <a:t> box (Union)</a:t>
            </a:r>
          </a:p>
          <a:p>
            <a:pPr marL="232943" indent="-232943" eaLnBrk="1" hangingPunct="1">
              <a:buAutoNum type="arabicPeriod"/>
            </a:pPr>
            <a:r>
              <a:rPr lang="en-US" baseline="0" dirty="0" smtClean="0"/>
              <a:t>Tooth brush</a:t>
            </a:r>
          </a:p>
          <a:p>
            <a:pPr marL="232943" indent="-232943" eaLnBrk="1" hangingPunct="1">
              <a:buAutoNum type="arabicPeriod"/>
            </a:pPr>
            <a:r>
              <a:rPr lang="en-US" baseline="0" dirty="0" smtClean="0"/>
              <a:t>Razor</a:t>
            </a:r>
          </a:p>
          <a:p>
            <a:pPr marL="232943" indent="-232943" eaLnBrk="1" hangingPunct="1">
              <a:buAutoNum type="arabicPeriod"/>
            </a:pPr>
            <a:r>
              <a:rPr lang="en-US" baseline="0" dirty="0" smtClean="0"/>
              <a:t>Soap</a:t>
            </a:r>
          </a:p>
          <a:p>
            <a:pPr marL="232943" indent="-232943" eaLnBrk="1" hangingPunct="1">
              <a:buAutoNum type="arabicPeriod"/>
            </a:pPr>
            <a:r>
              <a:rPr lang="en-US" baseline="0" dirty="0" smtClean="0"/>
              <a:t>Blanket</a:t>
            </a:r>
          </a:p>
          <a:p>
            <a:pPr marL="232943" indent="-232943" eaLnBrk="1" hangingPunct="1">
              <a:buAutoNum type="arabicPeriod"/>
            </a:pPr>
            <a:r>
              <a:rPr lang="en-US" baseline="0" dirty="0" smtClean="0"/>
              <a:t>Silver wear</a:t>
            </a:r>
          </a:p>
          <a:p>
            <a:pPr marL="232943" indent="-232943" eaLnBrk="1" hangingPunct="1">
              <a:buAutoNum type="arabicPeriod"/>
            </a:pPr>
            <a:r>
              <a:rPr lang="en-US" baseline="0" dirty="0" smtClean="0"/>
              <a:t>Plate</a:t>
            </a:r>
          </a:p>
          <a:p>
            <a:pPr marL="232943" indent="-232943" eaLnBrk="1" hangingPunct="1">
              <a:buAutoNum type="arabicPeriod"/>
            </a:pPr>
            <a:r>
              <a:rPr lang="en-US" baseline="0" dirty="0" smtClean="0"/>
              <a:t>Comb</a:t>
            </a:r>
          </a:p>
          <a:p>
            <a:pPr marL="232943" indent="-232943" eaLnBrk="1" hangingPunct="1">
              <a:buAutoNum type="arabicPeriod"/>
            </a:pPr>
            <a:r>
              <a:rPr lang="en-US" baseline="0" dirty="0" smtClean="0"/>
              <a:t>Musket</a:t>
            </a:r>
          </a:p>
          <a:p>
            <a:pPr marL="232943" indent="-232943" eaLnBrk="1" hangingPunct="1">
              <a:buAutoNum type="arabicPeriod"/>
            </a:pPr>
            <a:r>
              <a:rPr lang="en-US" baseline="0" dirty="0" smtClean="0"/>
              <a:t>Money (Confederate)</a:t>
            </a:r>
          </a:p>
          <a:p>
            <a:pPr marL="232943" indent="-232943" eaLnBrk="1" hangingPunct="1">
              <a:buAutoNum type="arabicPeriod"/>
            </a:pPr>
            <a:r>
              <a:rPr lang="en-US" baseline="0" dirty="0" smtClean="0"/>
              <a:t>Photographs</a:t>
            </a:r>
          </a:p>
          <a:p>
            <a:pPr marL="232943" indent="-232943" eaLnBrk="1" hangingPunct="1">
              <a:buAutoNum type="arabicPeriod"/>
            </a:pPr>
            <a:r>
              <a:rPr lang="en-US" baseline="0" dirty="0" smtClean="0"/>
              <a:t>Bible</a:t>
            </a:r>
          </a:p>
          <a:p>
            <a:pPr marL="232943" indent="-232943" eaLnBrk="1" hangingPunct="1">
              <a:buAutoNum type="arabicPeriod"/>
            </a:pPr>
            <a:r>
              <a:rPr lang="en-US" baseline="0" dirty="0" smtClean="0"/>
              <a:t>Stamps (Confederate, Jefferson Davis prints)</a:t>
            </a:r>
          </a:p>
          <a:p>
            <a:pPr marL="232943" indent="-232943" eaLnBrk="1" hangingPunct="1">
              <a:buAutoNum type="arabicPeriod"/>
            </a:pPr>
            <a:r>
              <a:rPr lang="en-US" baseline="0" dirty="0" smtClean="0"/>
              <a:t>Haversack (Union)</a:t>
            </a:r>
          </a:p>
          <a:p>
            <a:pPr eaLnBrk="1" hangingPunct="1"/>
            <a:endParaRPr lang="en-US" baseline="0" dirty="0" smtClean="0"/>
          </a:p>
          <a:p>
            <a:pPr marL="232943" indent="-232943" eaLnBrk="1" hangingPunct="1">
              <a:buAutoNum type="arabicPeriod"/>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 Confederate:</a:t>
            </a:r>
          </a:p>
          <a:p>
            <a:r>
              <a:rPr lang="en-US" dirty="0" smtClean="0"/>
              <a:t>Slouch hat</a:t>
            </a:r>
          </a:p>
          <a:p>
            <a:r>
              <a:rPr lang="en-US" dirty="0" smtClean="0"/>
              <a:t>Shell</a:t>
            </a:r>
            <a:r>
              <a:rPr lang="en-US" baseline="0" dirty="0" smtClean="0"/>
              <a:t> Jacket</a:t>
            </a:r>
            <a:endParaRPr lang="en-US" dirty="0" smtClean="0"/>
          </a:p>
          <a:p>
            <a:r>
              <a:rPr lang="en-US" dirty="0" smtClean="0"/>
              <a:t>Pants</a:t>
            </a:r>
          </a:p>
          <a:p>
            <a:r>
              <a:rPr lang="en-US" dirty="0" smtClean="0"/>
              <a:t>Brogans (shoes)</a:t>
            </a:r>
          </a:p>
          <a:p>
            <a:endParaRPr lang="en-US" dirty="0" smtClean="0"/>
          </a:p>
          <a:p>
            <a:r>
              <a:rPr lang="en-US" dirty="0" smtClean="0"/>
              <a:t>On the right - Union:</a:t>
            </a:r>
          </a:p>
          <a:p>
            <a:r>
              <a:rPr lang="en-US" dirty="0" smtClean="0"/>
              <a:t>kepi</a:t>
            </a:r>
          </a:p>
          <a:p>
            <a:r>
              <a:rPr lang="en-US" dirty="0" smtClean="0"/>
              <a:t>Sack Coat</a:t>
            </a:r>
          </a:p>
          <a:p>
            <a:r>
              <a:rPr lang="en-US" dirty="0" smtClean="0"/>
              <a:t>Pants</a:t>
            </a:r>
          </a:p>
          <a:p>
            <a:r>
              <a:rPr lang="en-US" dirty="0" smtClean="0"/>
              <a:t>Brogans (shoes)</a:t>
            </a:r>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49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D8B1DC3-E75E-4C90-87A2-F1FD567E0A4D}"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1EA568D-D196-4F15-8625-9C1A8BB6962A}"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7D5AC4-4C9D-4C0F-9E8A-0BC1ACA10F27}"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E4B9E4CC-33AF-4B6F-AB5B-79334BB474D6}" type="slidenum">
              <a:rPr lang="en-US"/>
              <a:pPr>
                <a:defRPr/>
              </a:pPr>
              <a:t>‹#›</a:t>
            </a:fld>
            <a:endParaRPr lang="en-US"/>
          </a:p>
        </p:txBody>
      </p:sp>
      <p:sp>
        <p:nvSpPr>
          <p:cNvPr id="9" name="Date Placeholder 8"/>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0D073395-3109-41B4-9755-D3B7C4A20C6C}" type="slidenum">
              <a:rPr lang="en-US"/>
              <a:pPr>
                <a:defRPr/>
              </a:pPr>
              <a:t>‹#›</a:t>
            </a:fld>
            <a:endParaRPr lang="en-US"/>
          </a:p>
        </p:txBody>
      </p:sp>
      <p:sp>
        <p:nvSpPr>
          <p:cNvPr id="8" name="Date Placeholder 7"/>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66AEBB-AA73-4F10-BB4C-FF60896E4D0B}"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7014198-9F2E-4B26-8592-74CC88E611DC}"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8AE4B71-C73D-4221-8666-FF8BF51A4634}"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FC58DB4-5C0A-46A9-A7D8-555EC199B786}"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B7D0952-650A-41E4-88CB-EE757CB913FC}"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C2BB652-0B68-4070-8C67-F8D3A60A8160}"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C394AB-1379-41D7-B6B4-4D1279B2921F}"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E6D89-F8C4-4349-9F79-9E52E9457306}"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6D930449-58FC-4589-9EB7-EBB0924259D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09" name="Title 3"/>
          <p:cNvSpPr>
            <a:spLocks noGrp="1"/>
          </p:cNvSpPr>
          <p:nvPr>
            <p:ph type="ctrTitle"/>
          </p:nvPr>
        </p:nvSpPr>
        <p:spPr>
          <a:xfrm>
            <a:off x="685800" y="692696"/>
            <a:ext cx="7772400" cy="1470025"/>
          </a:xfrm>
        </p:spPr>
        <p:txBody>
          <a:bodyPr/>
          <a:lstStyle/>
          <a:p>
            <a:pPr eaLnBrk="1" hangingPunct="1"/>
            <a:r>
              <a:rPr lang="en-US" dirty="0" smtClean="0">
                <a:solidFill>
                  <a:schemeClr val="bg1"/>
                </a:solidFill>
                <a:latin typeface="Georgia" pitchFamily="18" charset="0"/>
              </a:rPr>
              <a:t>Life at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798" y="623808"/>
            <a:ext cx="8229600" cy="773113"/>
          </a:xfrm>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What They Ate</a:t>
            </a:r>
          </a:p>
        </p:txBody>
      </p:sp>
      <p:sp>
        <p:nvSpPr>
          <p:cNvPr id="2" name="Content Placeholder 1"/>
          <p:cNvSpPr>
            <a:spLocks noGrp="1"/>
          </p:cNvSpPr>
          <p:nvPr>
            <p:ph sz="half" idx="1"/>
          </p:nvPr>
        </p:nvSpPr>
        <p:spPr/>
        <p:txBody>
          <a:bodyPr/>
          <a:lstStyle/>
          <a:p>
            <a:r>
              <a:rPr lang="en-US" sz="2200" dirty="0" smtClean="0">
                <a:latin typeface="Georgia" pitchFamily="18" charset="0"/>
              </a:rPr>
              <a:t>Salt pork, bacon, or beef </a:t>
            </a:r>
          </a:p>
          <a:p>
            <a:r>
              <a:rPr lang="en-US" sz="2200" dirty="0">
                <a:latin typeface="Georgia" pitchFamily="18" charset="0"/>
              </a:rPr>
              <a:t>S</a:t>
            </a:r>
            <a:r>
              <a:rPr lang="en-US" sz="2200" dirty="0" smtClean="0">
                <a:latin typeface="Georgia" pitchFamily="18" charset="0"/>
              </a:rPr>
              <a:t>oft bread, flour, cornmeal, or hardtack </a:t>
            </a:r>
          </a:p>
          <a:p>
            <a:r>
              <a:rPr lang="en-US" sz="2200" dirty="0">
                <a:latin typeface="Georgia" pitchFamily="18" charset="0"/>
              </a:rPr>
              <a:t>B</a:t>
            </a:r>
            <a:r>
              <a:rPr lang="en-US" sz="2200" dirty="0" smtClean="0">
                <a:latin typeface="Georgia" pitchFamily="18" charset="0"/>
              </a:rPr>
              <a:t>eans or </a:t>
            </a:r>
            <a:r>
              <a:rPr lang="en-US" sz="2200" dirty="0">
                <a:latin typeface="Georgia" pitchFamily="18" charset="0"/>
              </a:rPr>
              <a:t>peas</a:t>
            </a:r>
          </a:p>
          <a:p>
            <a:r>
              <a:rPr lang="en-US" sz="2200" dirty="0">
                <a:latin typeface="Georgia" pitchFamily="18" charset="0"/>
              </a:rPr>
              <a:t>R</a:t>
            </a:r>
            <a:r>
              <a:rPr lang="en-US" sz="2200" dirty="0" smtClean="0">
                <a:latin typeface="Georgia" pitchFamily="18" charset="0"/>
              </a:rPr>
              <a:t>ice or </a:t>
            </a:r>
            <a:r>
              <a:rPr lang="en-US" sz="2200" dirty="0">
                <a:latin typeface="Georgia" pitchFamily="18" charset="0"/>
              </a:rPr>
              <a:t>hominy</a:t>
            </a:r>
          </a:p>
          <a:p>
            <a:r>
              <a:rPr lang="en-US" sz="2200" dirty="0">
                <a:latin typeface="Georgia" pitchFamily="18" charset="0"/>
              </a:rPr>
              <a:t>C</a:t>
            </a:r>
            <a:r>
              <a:rPr lang="en-US" sz="2200" dirty="0" smtClean="0">
                <a:latin typeface="Georgia" pitchFamily="18" charset="0"/>
              </a:rPr>
              <a:t>offee</a:t>
            </a:r>
            <a:endParaRPr lang="en-US" sz="2200" dirty="0">
              <a:latin typeface="Georgia" pitchFamily="18" charset="0"/>
            </a:endParaRPr>
          </a:p>
          <a:p>
            <a:r>
              <a:rPr lang="en-US" sz="2200" dirty="0">
                <a:latin typeface="Georgia" pitchFamily="18" charset="0"/>
              </a:rPr>
              <a:t>T</a:t>
            </a:r>
            <a:r>
              <a:rPr lang="en-US" sz="2200" dirty="0" smtClean="0">
                <a:latin typeface="Georgia" pitchFamily="18" charset="0"/>
              </a:rPr>
              <a:t>ea</a:t>
            </a:r>
            <a:endParaRPr lang="en-US" sz="2200" dirty="0">
              <a:latin typeface="Georgia" pitchFamily="18" charset="0"/>
            </a:endParaRPr>
          </a:p>
          <a:p>
            <a:r>
              <a:rPr lang="en-US" sz="2200" dirty="0">
                <a:latin typeface="Georgia" pitchFamily="18" charset="0"/>
              </a:rPr>
              <a:t>S</a:t>
            </a:r>
            <a:r>
              <a:rPr lang="en-US" sz="2200" dirty="0" smtClean="0">
                <a:latin typeface="Georgia" pitchFamily="18" charset="0"/>
              </a:rPr>
              <a:t>ugar</a:t>
            </a:r>
            <a:endParaRPr lang="en-US" sz="2200" dirty="0">
              <a:latin typeface="Georgia" pitchFamily="18" charset="0"/>
            </a:endParaRPr>
          </a:p>
          <a:p>
            <a:r>
              <a:rPr lang="en-US" sz="2200" dirty="0">
                <a:latin typeface="Georgia" pitchFamily="18" charset="0"/>
              </a:rPr>
              <a:t>V</a:t>
            </a:r>
            <a:r>
              <a:rPr lang="en-US" sz="2200" dirty="0" smtClean="0">
                <a:latin typeface="Georgia" pitchFamily="18" charset="0"/>
              </a:rPr>
              <a:t>inegar</a:t>
            </a:r>
            <a:endParaRPr lang="en-US" sz="2200" dirty="0">
              <a:latin typeface="Georgia" pitchFamily="18" charset="0"/>
            </a:endParaRPr>
          </a:p>
          <a:p>
            <a:r>
              <a:rPr lang="en-US" sz="2200" dirty="0">
                <a:latin typeface="Georgia" pitchFamily="18" charset="0"/>
              </a:rPr>
              <a:t>M</a:t>
            </a:r>
            <a:r>
              <a:rPr lang="en-US" sz="2200" dirty="0" smtClean="0">
                <a:latin typeface="Georgia" pitchFamily="18" charset="0"/>
              </a:rPr>
              <a:t>olasses</a:t>
            </a:r>
            <a:endParaRPr lang="en-US" sz="2200" dirty="0">
              <a:latin typeface="Georgia" pitchFamily="18" charset="0"/>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211960" y="1521514"/>
            <a:ext cx="4449712" cy="48642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83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Where They Slept</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47622" y="1600200"/>
            <a:ext cx="6848756"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290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626"/>
            <a:ext cx="8229600" cy="773113"/>
          </a:xfrm>
        </p:spPr>
        <p:txBody>
          <a:bodyPr/>
          <a:lstStyle/>
          <a:p>
            <a:r>
              <a:rPr lang="en-US" sz="4000" dirty="0" smtClean="0">
                <a:solidFill>
                  <a:srgbClr val="5F5F5F"/>
                </a:solidFill>
              </a:rPr>
              <a:t>How </a:t>
            </a:r>
            <a:r>
              <a:rPr lang="en-US" sz="4000" dirty="0">
                <a:solidFill>
                  <a:srgbClr val="5F5F5F"/>
                </a:solidFill>
              </a:rPr>
              <a:t>T</a:t>
            </a:r>
            <a:r>
              <a:rPr lang="en-US" sz="4000" dirty="0" smtClean="0">
                <a:solidFill>
                  <a:srgbClr val="5F5F5F"/>
                </a:solidFill>
              </a:rPr>
              <a:t>hey Communicated</a:t>
            </a:r>
            <a:endParaRPr lang="en-US" sz="4000" dirty="0">
              <a:solidFill>
                <a:srgbClr val="5F5F5F"/>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15616" y="1600199"/>
            <a:ext cx="6540641" cy="486996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31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5F5F5F"/>
                </a:solidFill>
                <a:latin typeface="Georgia" pitchFamily="18" charset="0"/>
                <a:cs typeface="Arabic Typesetting" pitchFamily="66" charset="-78"/>
              </a:rPr>
              <a:t>How they Communicated</a:t>
            </a:r>
            <a:endParaRPr lang="en-US" sz="4000" dirty="0">
              <a:solidFill>
                <a:srgbClr val="5F5F5F"/>
              </a:solidFill>
              <a:latin typeface="Georgia" pitchFamily="18" charset="0"/>
              <a:cs typeface="Arabic Typesetting" pitchFamily="66" charset="-78"/>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1712379"/>
            <a:ext cx="4038600" cy="3433242"/>
          </a:xfrm>
        </p:spPr>
      </p:pic>
      <p:sp>
        <p:nvSpPr>
          <p:cNvPr id="4" name="Content Placeholder 3"/>
          <p:cNvSpPr>
            <a:spLocks noGrp="1"/>
          </p:cNvSpPr>
          <p:nvPr>
            <p:ph sz="half" idx="2"/>
          </p:nvPr>
        </p:nvSpPr>
        <p:spPr/>
        <p:txBody>
          <a:bodyPr/>
          <a:lstStyle/>
          <a:p>
            <a:pPr marL="0" indent="0">
              <a:buNone/>
            </a:pPr>
            <a:r>
              <a:rPr lang="en-US" sz="2200" dirty="0">
                <a:latin typeface="Georgia" pitchFamily="18" charset="0"/>
                <a:cs typeface="Times New Roman" pitchFamily="18" charset="0"/>
              </a:rPr>
              <a:t>Soldiers received news from multiple sources.  Rumors were rampant and often magnified as soldiers wrote those rumors home.  Newspapers were a great trade item, being passed across enemies picket lines and traded back and forth. Soldiers were always eager for news North or South.</a:t>
            </a:r>
            <a:endParaRPr lang="en-US" sz="2200" dirty="0">
              <a:latin typeface="Georgia"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455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When They Weren’t Fighting</a:t>
            </a:r>
            <a:endParaRPr lang="en-US" dirty="0">
              <a:solidFill>
                <a:srgbClr val="5F5F5F"/>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8890" y="1838924"/>
            <a:ext cx="4035219" cy="3754826"/>
          </a:xfrm>
        </p:spPr>
      </p:pic>
      <p:sp>
        <p:nvSpPr>
          <p:cNvPr id="4" name="Content Placeholder 3"/>
          <p:cNvSpPr>
            <a:spLocks noGrp="1"/>
          </p:cNvSpPr>
          <p:nvPr>
            <p:ph sz="half" idx="2"/>
          </p:nvPr>
        </p:nvSpPr>
        <p:spPr>
          <a:xfrm>
            <a:off x="4648200" y="1844824"/>
            <a:ext cx="4038600" cy="3987177"/>
          </a:xfrm>
        </p:spPr>
        <p:txBody>
          <a:bodyPr/>
          <a:lstStyle/>
          <a:p>
            <a:pPr marL="0" indent="0">
              <a:buNone/>
            </a:pPr>
            <a:r>
              <a:rPr lang="en-US" sz="2200" dirty="0" smtClean="0">
                <a:latin typeface="Georgia" pitchFamily="18" charset="0"/>
              </a:rPr>
              <a:t>“first </a:t>
            </a:r>
            <a:r>
              <a:rPr lang="en-US" sz="2200" dirty="0">
                <a:latin typeface="Georgia" pitchFamily="18" charset="0"/>
              </a:rPr>
              <a:t>thing in the morning is drill, then drill, then drill again. Then drill, drill, a little more drill. Then drill and lastly drill. Between drills, we drill….” </a:t>
            </a:r>
            <a:r>
              <a:rPr lang="en-US" sz="2200" dirty="0" smtClean="0">
                <a:latin typeface="Georgia" pitchFamily="18" charset="0"/>
              </a:rPr>
              <a:t>    </a:t>
            </a:r>
          </a:p>
          <a:p>
            <a:pPr marL="0" indent="0">
              <a:buNone/>
            </a:pPr>
            <a:r>
              <a:rPr lang="en-US" sz="2200" dirty="0">
                <a:latin typeface="Georgia" pitchFamily="18" charset="0"/>
              </a:rPr>
              <a:t>	</a:t>
            </a:r>
            <a:r>
              <a:rPr lang="en-US" sz="2200" dirty="0" smtClean="0">
                <a:latin typeface="Georgia" pitchFamily="18" charset="0"/>
              </a:rPr>
              <a:t>		– </a:t>
            </a:r>
            <a:r>
              <a:rPr lang="en-US" sz="2200" dirty="0">
                <a:latin typeface="Georgia" pitchFamily="18" charset="0"/>
              </a:rPr>
              <a:t>Union </a:t>
            </a:r>
            <a:r>
              <a:rPr lang="en-US" sz="2200" dirty="0" smtClean="0">
                <a:latin typeface="Georgia" pitchFamily="18" charset="0"/>
              </a:rPr>
              <a:t>Soldier</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and Death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75656" y="1772815"/>
            <a:ext cx="6120680" cy="429597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1392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latin typeface="Georgia" pitchFamily="18" charset="0"/>
                <a:ea typeface="+mn-ea"/>
                <a:cs typeface="Arial" pitchFamily="34" charset="0"/>
              </a:rPr>
              <a:t>Disease and Hygiene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Everyone and everything smelled during the Civil War.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Diarrhea was the greatest killer during the Civil War.</a:t>
            </a:r>
            <a:endParaRPr lang="en-US" sz="2400" dirty="0">
              <a:latin typeface="Georgia" pitchFamily="18" charset="0"/>
              <a:ea typeface="+mn-ea"/>
              <a:cs typeface="Arial" pitchFamily="34" charset="0"/>
            </a:endParaRP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Of </a:t>
            </a:r>
            <a:r>
              <a:rPr lang="en-US" sz="2400" dirty="0">
                <a:latin typeface="Georgia" pitchFamily="18" charset="0"/>
                <a:ea typeface="+mn-ea"/>
                <a:cs typeface="Arial" pitchFamily="34" charset="0"/>
              </a:rPr>
              <a:t>the </a:t>
            </a:r>
            <a:r>
              <a:rPr lang="en-US" sz="2400" dirty="0" smtClean="0">
                <a:latin typeface="Georgia" pitchFamily="18" charset="0"/>
                <a:ea typeface="+mn-ea"/>
                <a:cs typeface="Arial" pitchFamily="34" charset="0"/>
              </a:rPr>
              <a:t>more than 620,000 </a:t>
            </a:r>
            <a:r>
              <a:rPr lang="en-US" sz="2400" dirty="0">
                <a:latin typeface="Georgia" pitchFamily="18" charset="0"/>
                <a:ea typeface="+mn-ea"/>
                <a:cs typeface="Arial" pitchFamily="34" charset="0"/>
              </a:rPr>
              <a:t>soldiers who died in the war, </a:t>
            </a:r>
            <a:r>
              <a:rPr lang="en-US" sz="2400" dirty="0" smtClean="0">
                <a:latin typeface="Georgia" pitchFamily="18" charset="0"/>
                <a:ea typeface="+mn-ea"/>
                <a:cs typeface="Arial" pitchFamily="34" charset="0"/>
              </a:rPr>
              <a:t>more than </a:t>
            </a:r>
            <a:r>
              <a:rPr lang="en-US" sz="2400" dirty="0">
                <a:latin typeface="Georgia" pitchFamily="18" charset="0"/>
                <a:ea typeface="+mn-ea"/>
                <a:cs typeface="Arial" pitchFamily="34" charset="0"/>
              </a:rPr>
              <a:t>400,000 died of sickness and disease. </a:t>
            </a: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a:xfrm>
            <a:off x="467544" y="1700808"/>
            <a:ext cx="8229600" cy="1728192"/>
          </a:xfrm>
        </p:spPr>
        <p:txBody>
          <a:bodyPr/>
          <a:lstStyle/>
          <a:p>
            <a:pPr algn="l" eaLnBrk="1" hangingPunct="1"/>
            <a:r>
              <a:rPr lang="en-US" sz="2200" dirty="0">
                <a:solidFill>
                  <a:schemeClr val="tx1"/>
                </a:solidFill>
                <a:latin typeface="Georgia" pitchFamily="18" charset="0"/>
              </a:rPr>
              <a:t>Weapons technology – The </a:t>
            </a:r>
            <a:r>
              <a:rPr lang="en-US" sz="2200" dirty="0" smtClean="0">
                <a:solidFill>
                  <a:schemeClr val="tx1"/>
                </a:solidFill>
                <a:latin typeface="Georgia" pitchFamily="18" charset="0"/>
              </a:rPr>
              <a:t>rifled </a:t>
            </a:r>
            <a:r>
              <a:rPr lang="en-US" sz="2200" dirty="0">
                <a:solidFill>
                  <a:schemeClr val="tx1"/>
                </a:solidFill>
                <a:latin typeface="Georgia" pitchFamily="18" charset="0"/>
              </a:rPr>
              <a:t>m</a:t>
            </a:r>
            <a:r>
              <a:rPr lang="en-US" sz="2200" dirty="0" smtClean="0">
                <a:solidFill>
                  <a:schemeClr val="tx1"/>
                </a:solidFill>
                <a:latin typeface="Georgia" pitchFamily="18" charset="0"/>
              </a:rPr>
              <a:t>usket  </a:t>
            </a:r>
            <a:r>
              <a:rPr lang="en-US" sz="2200" dirty="0">
                <a:solidFill>
                  <a:schemeClr val="tx1"/>
                </a:solidFill>
                <a:latin typeface="Georgia" pitchFamily="18" charset="0"/>
              </a:rPr>
              <a:t>killed more soldiers </a:t>
            </a:r>
            <a:r>
              <a:rPr lang="en-US" sz="2200" dirty="0" smtClean="0">
                <a:solidFill>
                  <a:schemeClr val="tx1"/>
                </a:solidFill>
                <a:latin typeface="Georgia" pitchFamily="18" charset="0"/>
              </a:rPr>
              <a:t>than anything else, except disease. It’s effects also created </a:t>
            </a:r>
            <a:r>
              <a:rPr lang="en-US" sz="2200" dirty="0">
                <a:solidFill>
                  <a:schemeClr val="tx1"/>
                </a:solidFill>
                <a:latin typeface="Georgia" pitchFamily="18" charset="0"/>
              </a:rPr>
              <a:t>wounds that were difficult to treat</a:t>
            </a:r>
          </a:p>
        </p:txBody>
      </p:sp>
      <p:sp>
        <p:nvSpPr>
          <p:cNvPr id="6" name="Title 1"/>
          <p:cNvSpPr txBox="1">
            <a:spLocks/>
          </p:cNvSpPr>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Life and Death</a:t>
            </a:r>
            <a:endParaRPr lang="en-US" sz="4000" dirty="0" smtClean="0">
              <a:solidFill>
                <a:srgbClr val="5F5F5F"/>
              </a:solidFill>
              <a:latin typeface="Georgia"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23439" y="3789040"/>
            <a:ext cx="8497122" cy="220657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642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692696"/>
            <a:ext cx="8229600" cy="773113"/>
          </a:xfrm>
        </p:spPr>
        <p:txBody>
          <a:bodyPr rtlCol="0">
            <a:normAutofit fontScale="90000"/>
          </a:bodyPr>
          <a:lstStyle/>
          <a:p>
            <a:pPr eaLnBrk="1" fontAlgn="auto" hangingPunct="1">
              <a:spcAft>
                <a:spcPts val="0"/>
              </a:spcAft>
              <a:defRPr/>
            </a:pPr>
            <a:r>
              <a:rPr lang="en-US" dirty="0" smtClean="0">
                <a:solidFill>
                  <a:srgbClr val="5F5F5F"/>
                </a:solidFill>
                <a:ea typeface="+mj-ea"/>
                <a:cs typeface="+mj-cs"/>
              </a:rPr>
              <a:t>Life and Death</a:t>
            </a:r>
            <a:r>
              <a:rPr lang="en-US" sz="2800" dirty="0" smtClean="0">
                <a:solidFill>
                  <a:srgbClr val="5F5F5F"/>
                </a:solidFill>
                <a:ea typeface="+mj-ea"/>
                <a:cs typeface="+mj-cs"/>
              </a:rPr>
              <a:t/>
            </a:r>
            <a:br>
              <a:rPr lang="en-US" sz="2800" dirty="0" smtClean="0">
                <a:solidFill>
                  <a:srgbClr val="5F5F5F"/>
                </a:solidFill>
                <a:ea typeface="+mj-ea"/>
                <a:cs typeface="+mj-cs"/>
              </a:rPr>
            </a:br>
            <a:r>
              <a:rPr lang="en-US" sz="2444" dirty="0" smtClean="0">
                <a:solidFill>
                  <a:schemeClr val="tx1"/>
                </a:solidFill>
                <a:ea typeface="+mj-ea"/>
                <a:cs typeface="+mj-cs"/>
              </a:rPr>
              <a:t>When a battle took place, every structure</a:t>
            </a:r>
            <a:r>
              <a:rPr lang="en-US" sz="2444" dirty="0">
                <a:solidFill>
                  <a:schemeClr val="tx1"/>
                </a:solidFill>
                <a:ea typeface="+mj-ea"/>
                <a:cs typeface="+mj-cs"/>
              </a:rPr>
              <a:t>, house, </a:t>
            </a:r>
            <a:r>
              <a:rPr lang="en-US" sz="2444" dirty="0" smtClean="0">
                <a:solidFill>
                  <a:schemeClr val="tx1"/>
                </a:solidFill>
                <a:ea typeface="+mj-ea"/>
                <a:cs typeface="+mj-cs"/>
              </a:rPr>
              <a:t>barn</a:t>
            </a:r>
            <a:r>
              <a:rPr lang="en-US" sz="2444" dirty="0">
                <a:solidFill>
                  <a:schemeClr val="tx1"/>
                </a:solidFill>
                <a:ea typeface="+mj-ea"/>
                <a:cs typeface="+mj-cs"/>
              </a:rPr>
              <a:t>, </a:t>
            </a:r>
            <a:r>
              <a:rPr lang="en-US" sz="2444" dirty="0" smtClean="0">
                <a:solidFill>
                  <a:schemeClr val="tx1"/>
                </a:solidFill>
                <a:ea typeface="+mj-ea"/>
                <a:cs typeface="+mj-cs"/>
              </a:rPr>
              <a:t>yard </a:t>
            </a:r>
            <a:r>
              <a:rPr lang="en-US" sz="2444" dirty="0">
                <a:solidFill>
                  <a:schemeClr val="tx1"/>
                </a:solidFill>
                <a:ea typeface="+mj-ea"/>
                <a:cs typeface="+mj-cs"/>
              </a:rPr>
              <a:t>and </a:t>
            </a:r>
            <a:r>
              <a:rPr lang="en-US" sz="2444" dirty="0" smtClean="0">
                <a:solidFill>
                  <a:schemeClr val="tx1"/>
                </a:solidFill>
                <a:ea typeface="+mj-ea"/>
                <a:cs typeface="+mj-cs"/>
              </a:rPr>
              <a:t>field, </a:t>
            </a:r>
            <a:r>
              <a:rPr lang="en-US" sz="2444" dirty="0">
                <a:solidFill>
                  <a:schemeClr val="tx1"/>
                </a:solidFill>
                <a:ea typeface="+mj-ea"/>
                <a:cs typeface="+mj-cs"/>
              </a:rPr>
              <a:t>could become a hospital…..</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13447" y="1844824"/>
            <a:ext cx="5717106" cy="4205288"/>
          </a:xfrm>
        </p:spPr>
      </p:pic>
      <p:sp>
        <p:nvSpPr>
          <p:cNvPr id="82950"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123"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Life and Death</a:t>
            </a:r>
            <a:endParaRPr lang="en-US" sz="2800" dirty="0">
              <a:solidFill>
                <a:srgbClr val="5F5F5F"/>
              </a:solidFill>
              <a:latin typeface="+mj-lt"/>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5536" y="2132856"/>
            <a:ext cx="4008693" cy="2592288"/>
          </a:xfrm>
        </p:spPr>
      </p:pic>
      <p:sp>
        <p:nvSpPr>
          <p:cNvPr id="5" name="Content Placeholder 4"/>
          <p:cNvSpPr>
            <a:spLocks noGrp="1"/>
          </p:cNvSpPr>
          <p:nvPr>
            <p:ph sz="half" idx="2"/>
          </p:nvPr>
        </p:nvSpPr>
        <p:spPr>
          <a:xfrm>
            <a:off x="4716016" y="2132856"/>
            <a:ext cx="4038600" cy="3727745"/>
          </a:xfrm>
        </p:spPr>
        <p:txBody>
          <a:bodyPr/>
          <a:lstStyle/>
          <a:p>
            <a:pPr marL="0" indent="0">
              <a:buNone/>
            </a:pPr>
            <a:r>
              <a:rPr lang="en-US" sz="2200" dirty="0">
                <a:solidFill>
                  <a:schemeClr val="tx1"/>
                </a:solidFill>
              </a:rPr>
              <a:t>"</a:t>
            </a:r>
            <a:r>
              <a:rPr lang="en-US" sz="2200" dirty="0">
                <a:solidFill>
                  <a:schemeClr val="tx1"/>
                </a:solidFill>
                <a:cs typeface="Arial" pitchFamily="34" charset="0"/>
              </a:rPr>
              <a:t>You have given your boys to die for their country. Now you can give your girls to nurse </a:t>
            </a:r>
            <a:r>
              <a:rPr lang="en-US" sz="2200" dirty="0" smtClean="0">
                <a:solidFill>
                  <a:schemeClr val="tx1"/>
                </a:solidFill>
                <a:cs typeface="Arial" pitchFamily="34" charset="0"/>
              </a:rPr>
              <a:t>them</a:t>
            </a:r>
            <a:r>
              <a:rPr lang="en-US" sz="2200" dirty="0" smtClean="0">
                <a:solidFill>
                  <a:schemeClr val="tx1"/>
                </a:solidFill>
                <a:cs typeface="Arial" pitchFamily="34" charset="0"/>
              </a:rPr>
              <a:t>.”</a:t>
            </a:r>
            <a:r>
              <a:rPr lang="en-US" sz="2200" dirty="0" smtClean="0">
                <a:solidFill>
                  <a:schemeClr val="tx1"/>
                </a:solidFill>
                <a:cs typeface="Arial" pitchFamily="34" charset="0"/>
              </a:rPr>
              <a:t> </a:t>
            </a:r>
            <a:endParaRPr lang="en-US" sz="2200" dirty="0">
              <a:solidFill>
                <a:schemeClr val="tx1"/>
              </a:solidFill>
              <a:cs typeface="Arial" pitchFamily="34" charset="0"/>
            </a:endParaRPr>
          </a:p>
          <a:p>
            <a:pPr marL="0" indent="0" algn="r">
              <a:buNone/>
            </a:pPr>
            <a:r>
              <a:rPr lang="en-US" sz="2200" dirty="0" smtClean="0">
                <a:solidFill>
                  <a:schemeClr val="tx1"/>
                </a:solidFill>
                <a:cs typeface="Arial" pitchFamily="34" charset="0"/>
              </a:rPr>
              <a:t>-</a:t>
            </a:r>
            <a:r>
              <a:rPr lang="en-US" sz="2200" dirty="0">
                <a:solidFill>
                  <a:schemeClr val="tx1"/>
                </a:solidFill>
                <a:cs typeface="Arial" pitchFamily="34" charset="0"/>
              </a:rPr>
              <a:t>Nurse Mary </a:t>
            </a:r>
            <a:r>
              <a:rPr lang="en-US" sz="2200" dirty="0" err="1">
                <a:solidFill>
                  <a:schemeClr val="tx1"/>
                </a:solidFill>
                <a:cs typeface="Arial" pitchFamily="34" charset="0"/>
              </a:rPr>
              <a:t>Stinebaugh</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The Average Soldier</a:t>
            </a:r>
            <a:endParaRPr lang="en-US" sz="4000"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04982" y="1600199"/>
            <a:ext cx="7439426" cy="443645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333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351715"/>
            <a:ext cx="4038600" cy="2729244"/>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648200" y="2347755"/>
            <a:ext cx="4038600" cy="273716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73113"/>
          </a:xfrm>
        </p:spPr>
        <p:txBody>
          <a:bodyPr>
            <a:normAutofit/>
          </a:bodyPr>
          <a:lstStyle/>
          <a:p>
            <a:r>
              <a:rPr lang="en-US" sz="4000" dirty="0" smtClean="0">
                <a:solidFill>
                  <a:srgbClr val="5F5F5F"/>
                </a:solidFill>
              </a:rPr>
              <a:t>Life and Death</a:t>
            </a:r>
            <a:endParaRPr lang="en-US" sz="4000"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49164" y="1484784"/>
            <a:ext cx="3290788" cy="4512634"/>
          </a:xfrm>
        </p:spPr>
      </p:pic>
      <p:sp>
        <p:nvSpPr>
          <p:cNvPr id="5" name="Text Placeholder 4"/>
          <p:cNvSpPr>
            <a:spLocks noGrp="1"/>
          </p:cNvSpPr>
          <p:nvPr>
            <p:ph sz="half" idx="2"/>
          </p:nvPr>
        </p:nvSpPr>
        <p:spPr/>
        <p:txBody>
          <a:bodyPr/>
          <a:lstStyle/>
          <a:p>
            <a:pPr marL="0" indent="0">
              <a:buNone/>
            </a:pPr>
            <a:r>
              <a:rPr lang="en-US" sz="2200" i="0" dirty="0">
                <a:latin typeface="Georgia" pitchFamily="18" charset="0"/>
              </a:rPr>
              <a:t>About 2.75 million soldiers fought in the Civil War.</a:t>
            </a:r>
            <a:br>
              <a:rPr lang="en-US" sz="2200" i="0" dirty="0">
                <a:latin typeface="Georgia" pitchFamily="18" charset="0"/>
              </a:rPr>
            </a:br>
            <a:r>
              <a:rPr lang="en-US" sz="2200" i="0" dirty="0">
                <a:latin typeface="Georgia" pitchFamily="18" charset="0"/>
              </a:rPr>
              <a:t/>
            </a:r>
            <a:br>
              <a:rPr lang="en-US" sz="2200" i="0" dirty="0">
                <a:latin typeface="Georgia" pitchFamily="18" charset="0"/>
              </a:rPr>
            </a:br>
            <a:r>
              <a:rPr lang="en-US" sz="2200" i="0" dirty="0">
                <a:latin typeface="Georgia" pitchFamily="18" charset="0"/>
              </a:rPr>
              <a:t>More than 620,000 men died in the war, with disease killing twice as many as those lost in battle.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Memories of the War</a:t>
            </a:r>
            <a:endParaRPr lang="en-US" sz="4000" dirty="0">
              <a:solidFill>
                <a:srgbClr val="5F5F5F"/>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324929"/>
            <a:ext cx="4038600" cy="2782816"/>
          </a:xfrm>
        </p:spPr>
      </p:pic>
      <p:sp>
        <p:nvSpPr>
          <p:cNvPr id="4" name="Content Placeholder 3"/>
          <p:cNvSpPr>
            <a:spLocks noGrp="1"/>
          </p:cNvSpPr>
          <p:nvPr>
            <p:ph sz="half" idx="2"/>
          </p:nvPr>
        </p:nvSpPr>
        <p:spPr>
          <a:xfrm>
            <a:off x="4648200" y="2276872"/>
            <a:ext cx="4038600" cy="3555129"/>
          </a:xfrm>
        </p:spPr>
        <p:txBody>
          <a:bodyPr/>
          <a:lstStyle/>
          <a:p>
            <a:pPr marL="0" indent="0">
              <a:buNone/>
            </a:pPr>
            <a:r>
              <a:rPr lang="en-US" sz="2200" dirty="0">
                <a:latin typeface="Georgia" pitchFamily="18" charset="0"/>
              </a:rPr>
              <a:t>For those who survived, memories of the war were a part of their everyday life.</a:t>
            </a:r>
          </a:p>
          <a:p>
            <a:pPr marL="0" indent="0">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Battles Happen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286000" y="1877616"/>
            <a:ext cx="4572000" cy="365045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3901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Six Reasons Why Battles </a:t>
            </a:r>
            <a:br>
              <a:rPr lang="en-US" sz="4000" dirty="0" smtClean="0"/>
            </a:br>
            <a:r>
              <a:rPr lang="en-US" sz="4000" dirty="0" smtClean="0"/>
              <a:t>Happened in Certain Places</a:t>
            </a:r>
            <a:endParaRPr lang="en-US" sz="4000" dirty="0"/>
          </a:p>
        </p:txBody>
      </p:sp>
      <p:sp>
        <p:nvSpPr>
          <p:cNvPr id="3" name="Content Placeholder 2"/>
          <p:cNvSpPr>
            <a:spLocks noGrp="1"/>
          </p:cNvSpPr>
          <p:nvPr>
            <p:ph idx="1"/>
          </p:nvPr>
        </p:nvSpPr>
        <p:spPr>
          <a:xfrm>
            <a:off x="457200" y="1772816"/>
            <a:ext cx="8229600" cy="4392488"/>
          </a:xfrm>
        </p:spPr>
        <p:txBody>
          <a:bodyPr/>
          <a:lstStyle/>
          <a:p>
            <a:pPr marL="514350" indent="-514350">
              <a:buFont typeface="+mj-lt"/>
              <a:buAutoNum type="arabicPeriod"/>
            </a:pPr>
            <a:r>
              <a:rPr lang="en-US" dirty="0" smtClean="0"/>
              <a:t>Road Networks</a:t>
            </a:r>
          </a:p>
          <a:p>
            <a:pPr marL="514350" indent="-514350">
              <a:buFont typeface="+mj-lt"/>
              <a:buAutoNum type="arabicPeriod"/>
            </a:pPr>
            <a:r>
              <a:rPr lang="en-US" dirty="0" smtClean="0"/>
              <a:t>Railroad Networks</a:t>
            </a:r>
          </a:p>
          <a:p>
            <a:pPr marL="514350" indent="-514350">
              <a:buFont typeface="+mj-lt"/>
              <a:buAutoNum type="arabicPeriod"/>
            </a:pPr>
            <a:r>
              <a:rPr lang="en-US" dirty="0" smtClean="0"/>
              <a:t>Importance of the Area </a:t>
            </a:r>
          </a:p>
          <a:p>
            <a:pPr lvl="1"/>
            <a:r>
              <a:rPr lang="en-US" dirty="0" smtClean="0"/>
              <a:t>Example: The area between Richmond, VA and Washington, DC</a:t>
            </a:r>
          </a:p>
          <a:p>
            <a:pPr marL="514350" indent="-514350">
              <a:buFont typeface="+mj-lt"/>
              <a:buAutoNum type="arabicPeriod"/>
            </a:pPr>
            <a:r>
              <a:rPr lang="en-US" dirty="0" smtClean="0"/>
              <a:t>Waterways</a:t>
            </a:r>
          </a:p>
          <a:p>
            <a:pPr marL="514350" indent="-514350">
              <a:buFont typeface="+mj-lt"/>
              <a:buAutoNum type="arabicPeriod"/>
            </a:pPr>
            <a:r>
              <a:rPr lang="en-US" dirty="0" smtClean="0"/>
              <a:t>Topography or Lay of the Land</a:t>
            </a:r>
          </a:p>
          <a:p>
            <a:pPr marL="514350" indent="-514350">
              <a:buFont typeface="+mj-lt"/>
              <a:buAutoNum type="arabicPeriod"/>
            </a:pPr>
            <a:r>
              <a:rPr lang="en-US" dirty="0" smtClean="0"/>
              <a:t>Reliable Intelligence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86632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590334" y="1600200"/>
            <a:ext cx="5963332"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73113"/>
          </a:xfrm>
        </p:spPr>
        <p:txBody>
          <a:bodyPr rtlCol="0">
            <a:noAutofit/>
          </a:bodyPr>
          <a:lstStyle/>
          <a:p>
            <a:pPr eaLnBrk="1" fontAlgn="auto" hangingPunct="1">
              <a:spcAft>
                <a:spcPts val="0"/>
              </a:spcAft>
              <a:defRPr/>
            </a:pPr>
            <a:r>
              <a:rPr lang="en-US" sz="4000" dirty="0" smtClean="0">
                <a:solidFill>
                  <a:srgbClr val="5F5F5F"/>
                </a:solidFill>
                <a:latin typeface="Georgia" pitchFamily="18" charset="0"/>
              </a:rPr>
              <a:t>The Average Soldier</a:t>
            </a:r>
            <a:r>
              <a:rPr lang="en-US" sz="3200" dirty="0" smtClean="0">
                <a:solidFill>
                  <a:srgbClr val="4D4D4D"/>
                </a:solidFill>
                <a:latin typeface="Georgia" pitchFamily="18" charset="0"/>
              </a:rPr>
              <a:t/>
            </a:r>
            <a:br>
              <a:rPr lang="en-US" sz="3200" dirty="0" smtClean="0">
                <a:solidFill>
                  <a:srgbClr val="4D4D4D"/>
                </a:solidFill>
                <a:latin typeface="Georgia" pitchFamily="18" charset="0"/>
              </a:rPr>
            </a:br>
            <a:r>
              <a:rPr lang="en-US" sz="2800" dirty="0" smtClean="0">
                <a:solidFill>
                  <a:srgbClr val="5F5F5F"/>
                </a:solidFill>
                <a:latin typeface="+mj-lt"/>
              </a:rPr>
              <a:t>They </a:t>
            </a:r>
            <a:r>
              <a:rPr lang="en-US" sz="2800" dirty="0">
                <a:solidFill>
                  <a:srgbClr val="5F5F5F"/>
                </a:solidFill>
                <a:latin typeface="+mj-lt"/>
              </a:rPr>
              <a:t>were old and young, but </a:t>
            </a:r>
            <a:r>
              <a:rPr lang="en-US" sz="2800" dirty="0" smtClean="0">
                <a:solidFill>
                  <a:srgbClr val="5F5F5F"/>
                </a:solidFill>
                <a:latin typeface="+mj-lt"/>
              </a:rPr>
              <a:t>mostly young</a:t>
            </a:r>
            <a:r>
              <a:rPr lang="en-US" sz="2800" dirty="0" smtClean="0">
                <a:solidFill>
                  <a:srgbClr val="4D4D4D"/>
                </a:solidFill>
                <a:latin typeface="+mj-lt"/>
              </a:rPr>
              <a:t>…</a:t>
            </a:r>
            <a:endParaRPr lang="en-US" sz="2800" dirty="0">
              <a:solidFill>
                <a:srgbClr val="4D4D4D"/>
              </a:solidFill>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67544" y="1844824"/>
            <a:ext cx="8227736"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97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54147" y="1600200"/>
            <a:ext cx="5835706" cy="4205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20688"/>
            <a:ext cx="8229600" cy="773113"/>
          </a:xfrm>
        </p:spPr>
        <p:txBody>
          <a:bodyPr/>
          <a:lstStyle/>
          <a:p>
            <a:pPr eaLnBrk="1" hangingPunct="1"/>
            <a:r>
              <a:rPr lang="en-US" sz="4000" dirty="0" smtClean="0">
                <a:solidFill>
                  <a:srgbClr val="5F5F5F"/>
                </a:solidFill>
                <a:latin typeface="Georgia" pitchFamily="18" charset="0"/>
              </a:rPr>
              <a:t>Why </a:t>
            </a:r>
            <a:r>
              <a:rPr lang="en-US" sz="4000" dirty="0">
                <a:solidFill>
                  <a:srgbClr val="5F5F5F"/>
                </a:solidFill>
                <a:latin typeface="Georgia" pitchFamily="18" charset="0"/>
              </a:rPr>
              <a:t>T</a:t>
            </a:r>
            <a:r>
              <a:rPr lang="en-US" sz="4000" dirty="0" smtClean="0">
                <a:solidFill>
                  <a:srgbClr val="5F5F5F"/>
                </a:solidFill>
                <a:latin typeface="Georgia" pitchFamily="18" charset="0"/>
              </a:rPr>
              <a:t>hey Fought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20496" y="1600200"/>
            <a:ext cx="6303007"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771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410200" y="228600"/>
            <a:ext cx="3733800" cy="6858000"/>
          </a:xfrm>
        </p:spPr>
        <p:txBody>
          <a:bodyPr>
            <a:normAutofit/>
          </a:bodyPr>
          <a:lstStyle/>
          <a:p>
            <a:r>
              <a:rPr lang="en-US" dirty="0" smtClean="0"/>
              <a:t/>
            </a:r>
            <a:br>
              <a:rPr lang="en-US" dirty="0" smtClean="0"/>
            </a:br>
            <a:endParaRPr lang="en-US" dirty="0"/>
          </a:p>
        </p:txBody>
      </p:sp>
      <p:pic>
        <p:nvPicPr>
          <p:cNvPr id="3891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341206" y="1752600"/>
            <a:ext cx="8461588" cy="3352800"/>
          </a:xfrm>
          <a:prstGeom prst="rect">
            <a:avLst/>
          </a:prstGeom>
          <a:noFill/>
          <a:ln w="9525">
            <a:noFill/>
            <a:miter lim="800000"/>
            <a:headEnd/>
            <a:tailEnd/>
          </a:ln>
        </p:spPr>
      </p:pic>
      <p:sp>
        <p:nvSpPr>
          <p:cNvPr id="13313" name="Rectangle 1"/>
          <p:cNvSpPr>
            <a:spLocks noChangeArrowheads="1"/>
          </p:cNvSpPr>
          <p:nvPr/>
        </p:nvSpPr>
        <p:spPr bwMode="auto">
          <a:xfrm>
            <a:off x="8924068" y="105489"/>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itle 1"/>
          <p:cNvSpPr txBox="1">
            <a:spLocks/>
          </p:cNvSpPr>
          <p:nvPr/>
        </p:nvSpPr>
        <p:spPr bwMode="auto">
          <a:xfrm>
            <a:off x="457200" y="620688"/>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Why They Fought</a:t>
            </a:r>
            <a:endParaRPr lang="en-US" sz="4000" dirty="0" smtClean="0">
              <a:solidFill>
                <a:srgbClr val="5F5F5F"/>
              </a:solidFill>
              <a:latin typeface="Georgia"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526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40134" y="206412"/>
            <a:ext cx="8229600" cy="773112"/>
          </a:xfrm>
        </p:spPr>
        <p:txBody>
          <a:bodyPr/>
          <a:lstStyle/>
          <a:p>
            <a:pPr eaLnBrk="1" hangingPunct="1"/>
            <a:r>
              <a:rPr lang="en-US" sz="4000" dirty="0" smtClean="0">
                <a:solidFill>
                  <a:srgbClr val="5F5F5F"/>
                </a:solidFill>
                <a:latin typeface="Georgia" pitchFamily="18" charset="0"/>
              </a:rPr>
              <a:t>What They Carried</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75349" y="1052736"/>
            <a:ext cx="8245123" cy="53722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853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41" y="279624"/>
            <a:ext cx="8229600" cy="773112"/>
          </a:xfrm>
        </p:spPr>
        <p:txBody>
          <a:bodyPr/>
          <a:lstStyle/>
          <a:p>
            <a:r>
              <a:rPr lang="en-US" sz="4000" dirty="0" smtClean="0">
                <a:solidFill>
                  <a:srgbClr val="5F5F5F"/>
                </a:solidFill>
              </a:rPr>
              <a:t>What They </a:t>
            </a:r>
            <a:r>
              <a:rPr lang="en-US" sz="4000" dirty="0">
                <a:solidFill>
                  <a:srgbClr val="5F5F5F"/>
                </a:solidFill>
              </a:rPr>
              <a:t>W</a:t>
            </a:r>
            <a:r>
              <a:rPr lang="en-US" sz="4000" dirty="0" smtClean="0">
                <a:solidFill>
                  <a:srgbClr val="5F5F5F"/>
                </a:solidFill>
              </a:rPr>
              <a:t>ore</a:t>
            </a:r>
            <a:endParaRPr lang="en-US" sz="4000" dirty="0">
              <a:solidFill>
                <a:srgbClr val="5F5F5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417203"/>
            <a:ext cx="9137149" cy="64551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51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1203</TotalTime>
  <Words>1900</Words>
  <Application>Microsoft Macintosh PowerPoint</Application>
  <PresentationFormat>On-screen Show (4:3)</PresentationFormat>
  <Paragraphs>207</Paragraphs>
  <Slides>24</Slides>
  <Notes>22</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Curriculum</vt:lpstr>
      <vt:lpstr>Life at War</vt:lpstr>
      <vt:lpstr>The Average Soldier</vt:lpstr>
      <vt:lpstr>The Average Soldier</vt:lpstr>
      <vt:lpstr>The Average Soldier They were old and young, but mostly young…</vt:lpstr>
      <vt:lpstr>The Average Soldier</vt:lpstr>
      <vt:lpstr>Why They Fought</vt:lpstr>
      <vt:lpstr> </vt:lpstr>
      <vt:lpstr>What They Carried</vt:lpstr>
      <vt:lpstr>What They Wore</vt:lpstr>
      <vt:lpstr>What They Ate</vt:lpstr>
      <vt:lpstr>Where They Slept</vt:lpstr>
      <vt:lpstr>How They Communicated</vt:lpstr>
      <vt:lpstr>How they Communicated</vt:lpstr>
      <vt:lpstr>When They Weren’t Fighting</vt:lpstr>
      <vt:lpstr>Life and Death</vt:lpstr>
      <vt:lpstr>Life and Death</vt:lpstr>
      <vt:lpstr>Weapons technology – The rifled musket  killed more soldiers than anything else, except disease. It’s effects also created wounds that were difficult to treat</vt:lpstr>
      <vt:lpstr>Life and Death When a battle took place, every structure, house, barn, yard and field, could become a hospital…..</vt:lpstr>
      <vt:lpstr>Life and Death</vt:lpstr>
      <vt:lpstr>Life and Death</vt:lpstr>
      <vt:lpstr>Life and Death</vt:lpstr>
      <vt:lpstr>Memories of the War</vt:lpstr>
      <vt:lpstr>Where Battles Happen</vt:lpstr>
      <vt:lpstr>Six Reasons Why Battles  Happened in Certain Places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Soldier’s Life</dc:title>
  <dc:creator>civanoff</dc:creator>
  <cp:lastModifiedBy>Wendy Woodford</cp:lastModifiedBy>
  <cp:revision>121</cp:revision>
  <cp:lastPrinted>2011-01-31T19:32:24Z</cp:lastPrinted>
  <dcterms:created xsi:type="dcterms:W3CDTF">2011-02-25T18:13:17Z</dcterms:created>
  <dcterms:modified xsi:type="dcterms:W3CDTF">2011-02-25T20:04:20Z</dcterms:modified>
</cp:coreProperties>
</file>