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Default Extension="jpeg" ContentType="image/jpeg"/>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s/slide31.xml" ContentType="application/vnd.openxmlformats-officedocument.presentationml.slid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2" r:id="rId1"/>
  </p:sldMasterIdLst>
  <p:notesMasterIdLst>
    <p:notesMasterId r:id="rId35"/>
  </p:notesMasterIdLst>
  <p:handoutMasterIdLst>
    <p:handoutMasterId r:id="rId36"/>
  </p:handoutMasterIdLst>
  <p:sldIdLst>
    <p:sldId id="349" r:id="rId2"/>
    <p:sldId id="348" r:id="rId3"/>
    <p:sldId id="350" r:id="rId4"/>
    <p:sldId id="351" r:id="rId5"/>
    <p:sldId id="352" r:id="rId6"/>
    <p:sldId id="291" r:id="rId7"/>
    <p:sldId id="296" r:id="rId8"/>
    <p:sldId id="301" r:id="rId9"/>
    <p:sldId id="302" r:id="rId10"/>
    <p:sldId id="304" r:id="rId11"/>
    <p:sldId id="343" r:id="rId12"/>
    <p:sldId id="311" r:id="rId13"/>
    <p:sldId id="314" r:id="rId14"/>
    <p:sldId id="269" r:id="rId15"/>
    <p:sldId id="342" r:id="rId16"/>
    <p:sldId id="353" r:id="rId17"/>
    <p:sldId id="273" r:id="rId18"/>
    <p:sldId id="320" r:id="rId19"/>
    <p:sldId id="354" r:id="rId20"/>
    <p:sldId id="324" r:id="rId21"/>
    <p:sldId id="274" r:id="rId22"/>
    <p:sldId id="280" r:id="rId23"/>
    <p:sldId id="328" r:id="rId24"/>
    <p:sldId id="329" r:id="rId25"/>
    <p:sldId id="327" r:id="rId26"/>
    <p:sldId id="347" r:id="rId27"/>
    <p:sldId id="355" r:id="rId28"/>
    <p:sldId id="334" r:id="rId29"/>
    <p:sldId id="335" r:id="rId30"/>
    <p:sldId id="336" r:id="rId31"/>
    <p:sldId id="337" r:id="rId32"/>
    <p:sldId id="338" r:id="rId33"/>
    <p:sldId id="346"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225790"/>
    <a:srgbClr val="4D4D4D"/>
    <a:srgbClr val="29292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132" autoAdjust="0"/>
    <p:restoredTop sz="89209" autoAdjust="0"/>
  </p:normalViewPr>
  <p:slideViewPr>
    <p:cSldViewPr>
      <p:cViewPr varScale="1">
        <p:scale>
          <a:sx n="120" d="100"/>
          <a:sy n="120" d="100"/>
        </p:scale>
        <p:origin x="-1384" y="-104"/>
      </p:cViewPr>
      <p:guideLst>
        <p:guide orient="horz" pos="2160"/>
        <p:guide pos="2880"/>
      </p:guideLst>
    </p:cSldViewPr>
  </p:slideViewPr>
  <p:outlineViewPr>
    <p:cViewPr>
      <p:scale>
        <a:sx n="33" d="100"/>
        <a:sy n="33" d="100"/>
      </p:scale>
      <p:origin x="0" y="7650"/>
    </p:cViewPr>
  </p:outlineViewPr>
  <p:notesTextViewPr>
    <p:cViewPr>
      <p:scale>
        <a:sx n="100" d="100"/>
        <a:sy n="100" d="100"/>
      </p:scale>
      <p:origin x="0" y="0"/>
    </p:cViewPr>
  </p:notesTextViewPr>
  <p:notesViewPr>
    <p:cSldViewPr>
      <p:cViewPr varScale="1">
        <p:scale>
          <a:sx n="66" d="100"/>
          <a:sy n="66" d="100"/>
        </p:scale>
        <p:origin x="-2742"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F9A00C1-58B2-493A-9FB4-86356EF4ACEA}" type="datetimeFigureOut">
              <a:rPr lang="en-US" smtClean="0"/>
              <a:pPr/>
              <a:t>2/25/11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A29E2E9-9870-4936-ABEB-ED323AB3F4CD}"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9459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53527C-12DA-4967-AB13-17AE5337D029}" type="datetimeFigureOut">
              <a:rPr lang="en-US" smtClean="0"/>
              <a:pPr/>
              <a:t>2/25/11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988CC51-7057-4335-8B12-EA708561531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602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While the Union won some important battles the Confederacy was more successful on the battlefield.</a:t>
            </a:r>
          </a:p>
          <a:p>
            <a:endParaRPr lang="en-US" dirty="0" smtClean="0"/>
          </a:p>
          <a:p>
            <a:r>
              <a:rPr lang="en-US" dirty="0" smtClean="0"/>
              <a:t>Image:</a:t>
            </a:r>
          </a:p>
          <a:p>
            <a:r>
              <a:rPr lang="en-US" dirty="0" smtClean="0"/>
              <a:t>Union gunboats firing upon the Confederates during the battle of Malvern Hill.</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977074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Left</a:t>
            </a:r>
            <a:r>
              <a:rPr lang="en-US" baseline="0" dirty="0" smtClean="0"/>
              <a:t> - </a:t>
            </a:r>
            <a:r>
              <a:rPr lang="en-US" dirty="0" smtClean="0"/>
              <a:t>Ruins of the Chancellor House</a:t>
            </a:r>
            <a:r>
              <a:rPr lang="en-US" sz="6600" dirty="0" smtClean="0"/>
              <a:t/>
            </a:r>
            <a:br>
              <a:rPr lang="en-US" sz="6600" dirty="0" smtClean="0"/>
            </a:br>
            <a:r>
              <a:rPr lang="en-US" sz="1200" i="1" dirty="0" smtClean="0"/>
              <a:t>Images courtesy on US Army Heritage Education Center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Bottom</a:t>
            </a:r>
            <a:r>
              <a:rPr lang="en-US" sz="1200" i="0" baseline="0" dirty="0" smtClean="0"/>
              <a:t> left – “Stonewall” Jackson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smtClean="0"/>
              <a:t>Bottom right – Joseph Hooker</a:t>
            </a:r>
            <a:endParaRPr lang="en-US" sz="1200" i="0" dirty="0" smtClean="0"/>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54358996"/>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Ulysses</a:t>
            </a:r>
            <a:r>
              <a:rPr lang="en-US" baseline="0" dirty="0" smtClean="0"/>
              <a:t> S. Grant</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627059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rPr>
              <a:t>A Confederate loss of Vicksburg would make it very difficult for Confederate states west of the Mississippi River to send supplies and communicate to Confederate states east of the Mississippi River.</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613969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rPr>
              <a:t>After 47 days of siege Lt. Gen. John C. Pemberton surrendered Vicksburg to Grant on July 4, 1863.</a:t>
            </a:r>
          </a:p>
          <a:p>
            <a:endParaRPr lang="en-US" sz="1200" dirty="0" smtClean="0">
              <a:solidFill>
                <a:schemeClr val="tx1"/>
              </a:solidFill>
              <a:latin typeface="+mn-lt"/>
            </a:endParaRPr>
          </a:p>
          <a:p>
            <a:r>
              <a:rPr lang="en-US" sz="1200" b="1" dirty="0" smtClean="0">
                <a:solidFill>
                  <a:schemeClr val="tx1"/>
                </a:solidFill>
                <a:latin typeface="+mn-lt"/>
              </a:rPr>
              <a:t>Image information: </a:t>
            </a:r>
          </a:p>
          <a:p>
            <a:r>
              <a:rPr lang="en-US" sz="1200" dirty="0" smtClean="0">
                <a:solidFill>
                  <a:schemeClr val="tx1"/>
                </a:solidFill>
                <a:latin typeface="+mn-lt"/>
              </a:rPr>
              <a:t>Etching titled, </a:t>
            </a:r>
            <a:r>
              <a:rPr lang="en-US" sz="1200" b="0" dirty="0" smtClean="0">
                <a:solidFill>
                  <a:schemeClr val="tx1"/>
                </a:solidFill>
                <a:latin typeface="+mn-lt"/>
              </a:rPr>
              <a:t>“</a:t>
            </a:r>
            <a:r>
              <a:rPr lang="en-US" b="0" dirty="0" smtClean="0"/>
              <a:t>Cave life in Vicksburg during the siege”</a:t>
            </a:r>
            <a:endParaRPr lang="en-US" b="0"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281906"/>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View</a:t>
            </a:r>
            <a:r>
              <a:rPr lang="en-US" baseline="0" dirty="0" smtClean="0"/>
              <a:t> of Little Round Top, Gettysburg</a:t>
            </a:r>
            <a:endParaRPr lang="en-US" dirty="0" smtClean="0"/>
          </a:p>
        </p:txBody>
      </p:sp>
      <p:sp>
        <p:nvSpPr>
          <p:cNvPr id="4" name="Slide Number Placeholder 3"/>
          <p:cNvSpPr>
            <a:spLocks noGrp="1"/>
          </p:cNvSpPr>
          <p:nvPr>
            <p:ph type="sldNum" sz="quarter" idx="10"/>
          </p:nvPr>
        </p:nvSpPr>
        <p:spPr/>
        <p:txBody>
          <a:bodyPr/>
          <a:lstStyle/>
          <a:p>
            <a:fld id="{B988CC51-7057-4335-8B12-EA7085615310}" type="slidenum">
              <a:rPr lang="en-US" smtClean="0"/>
              <a:pPr/>
              <a:t>19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6122591"/>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Robert</a:t>
            </a:r>
            <a:r>
              <a:rPr lang="en-US" baseline="0" dirty="0" smtClean="0"/>
              <a:t> E. Lee on Traveller </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20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13500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t>The battle of Antietam and the Emancipation Proclamation were used to alter the meaning of the war, but the citizens of the North were asking if it was worth the high death toll after Antietam. Let’s look at some of the most important battles, who won, and the casualties. </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516000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a:t>
            </a:r>
            <a:r>
              <a:rPr lang="en-US" b="1" baseline="0" dirty="0" smtClean="0"/>
              <a:t> information:</a:t>
            </a:r>
          </a:p>
          <a:p>
            <a:r>
              <a:rPr lang="en-US" baseline="0" dirty="0" smtClean="0"/>
              <a:t>Top – Fort Sumter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Bottom Left – P.G.T. </a:t>
            </a:r>
            <a:r>
              <a:rPr lang="en-US" sz="1200" dirty="0" smtClean="0"/>
              <a:t>Beauregard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Bottom</a:t>
            </a:r>
            <a:r>
              <a:rPr lang="en-US" sz="1200" baseline="0" dirty="0" smtClean="0"/>
              <a:t> Right – Robert </a:t>
            </a:r>
            <a:r>
              <a:rPr lang="en-US" sz="1200" dirty="0" smtClean="0"/>
              <a:t>Anderson</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3788606"/>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sz="1200" dirty="0" smtClean="0"/>
              <a:t>The ruins of Cub Run bridge after the battle, </a:t>
            </a:r>
          </a:p>
          <a:p>
            <a:r>
              <a:rPr lang="en-US" sz="1200" dirty="0" smtClean="0"/>
              <a:t>July 21, 1861.                                       </a:t>
            </a:r>
          </a:p>
          <a:p>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35994725"/>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Battle of Fort</a:t>
            </a:r>
            <a:r>
              <a:rPr lang="en-US" baseline="0" dirty="0" smtClean="0"/>
              <a:t> </a:t>
            </a:r>
            <a:r>
              <a:rPr lang="en-US" baseline="0" dirty="0" err="1" smtClean="0"/>
              <a:t>Donelson</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954861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 </a:t>
            </a:r>
          </a:p>
          <a:p>
            <a:r>
              <a:rPr lang="en-US" dirty="0" smtClean="0"/>
              <a:t>Top – Battle of Shiloh illustration</a:t>
            </a:r>
          </a:p>
          <a:p>
            <a:r>
              <a:rPr lang="en-US" dirty="0" smtClean="0"/>
              <a:t>Bottom</a:t>
            </a:r>
            <a:r>
              <a:rPr lang="en-US" baseline="0" dirty="0" smtClean="0"/>
              <a:t> left – Albert Sydney </a:t>
            </a:r>
            <a:r>
              <a:rPr lang="en-US" sz="1200" dirty="0" smtClean="0"/>
              <a:t>Johnston</a:t>
            </a:r>
          </a:p>
          <a:p>
            <a:r>
              <a:rPr lang="en-US" sz="1200" dirty="0" smtClean="0"/>
              <a:t>Bottom right</a:t>
            </a:r>
            <a:r>
              <a:rPr lang="en-US" sz="1200" baseline="0" dirty="0" smtClean="0"/>
              <a:t> – Ulysses S. Grant</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686481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Top – Stone</a:t>
            </a:r>
            <a:r>
              <a:rPr lang="en-US" baseline="0" dirty="0" smtClean="0"/>
              <a:t> house at Manassas</a:t>
            </a:r>
            <a:endParaRPr lang="en-US" dirty="0" smtClean="0"/>
          </a:p>
          <a:p>
            <a:r>
              <a:rPr lang="en-US" dirty="0" smtClean="0"/>
              <a:t>Bottom left – Robert E. Lee</a:t>
            </a:r>
          </a:p>
          <a:p>
            <a:r>
              <a:rPr lang="en-US" dirty="0" smtClean="0"/>
              <a:t>Bottom</a:t>
            </a:r>
            <a:r>
              <a:rPr lang="en-US" baseline="0" dirty="0" smtClean="0"/>
              <a:t> right – John Pope</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86556852"/>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Bridge</a:t>
            </a:r>
            <a:r>
              <a:rPr lang="en-US" baseline="0" dirty="0" smtClean="0"/>
              <a:t> at Antietam</a:t>
            </a:r>
            <a:endParaRPr lang="en-US" dirty="0" smtClean="0"/>
          </a:p>
        </p:txBody>
      </p:sp>
      <p:sp>
        <p:nvSpPr>
          <p:cNvPr id="4" name="Slide Number Placeholder 3"/>
          <p:cNvSpPr>
            <a:spLocks noGrp="1"/>
          </p:cNvSpPr>
          <p:nvPr>
            <p:ph type="sldNum" sz="quarter" idx="10"/>
          </p:nvPr>
        </p:nvSpPr>
        <p:spPr/>
        <p:txBody>
          <a:bodyPr/>
          <a:lstStyle/>
          <a:p>
            <a:fld id="{B988CC51-7057-4335-8B12-EA7085615310}"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0713839"/>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Image information:</a:t>
            </a:r>
          </a:p>
          <a:p>
            <a:r>
              <a:rPr lang="en-US" dirty="0" smtClean="0"/>
              <a:t>River</a:t>
            </a:r>
            <a:r>
              <a:rPr lang="en-US" baseline="0" dirty="0" smtClean="0"/>
              <a:t> crossing at Fredericksburg</a:t>
            </a:r>
            <a:endParaRPr lang="en-US" dirty="0"/>
          </a:p>
        </p:txBody>
      </p:sp>
      <p:sp>
        <p:nvSpPr>
          <p:cNvPr id="4" name="Slide Number Placeholder 3"/>
          <p:cNvSpPr>
            <a:spLocks noGrp="1"/>
          </p:cNvSpPr>
          <p:nvPr>
            <p:ph type="sldNum" sz="quarter" idx="10"/>
          </p:nvPr>
        </p:nvSpPr>
        <p:spPr/>
        <p:txBody>
          <a:bodyPr/>
          <a:lstStyle/>
          <a:p>
            <a:fld id="{B988CC51-7057-4335-8B12-EA7085615310}"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1615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33259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166400"/>
          </a:xfrm>
        </p:spPr>
        <p:txBody>
          <a:bodyPr/>
          <a:lstStyle/>
          <a:p>
            <a:r>
              <a:rPr lang="en-US" dirty="0" smtClean="0">
                <a:solidFill>
                  <a:schemeClr val="bg1"/>
                </a:solidFill>
              </a:rPr>
              <a:t>1863: Shifting Tides</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 </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4401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2400"/>
            <a:ext cx="9144000" cy="838200"/>
          </a:xfrm>
        </p:spPr>
        <p:txBody>
          <a:bodyPr>
            <a:noAutofit/>
          </a:bodyPr>
          <a:lstStyle/>
          <a:p>
            <a:r>
              <a:rPr lang="en-US" dirty="0" smtClean="0"/>
              <a:t>Battle of Shiloh</a:t>
            </a:r>
            <a:r>
              <a:rPr lang="en-US" sz="4000" dirty="0" smtClean="0"/>
              <a:t/>
            </a:r>
            <a:br>
              <a:rPr lang="en-US" sz="4000" dirty="0" smtClean="0"/>
            </a:br>
            <a:r>
              <a:rPr lang="en-US" sz="2800" dirty="0" smtClean="0">
                <a:solidFill>
                  <a:srgbClr val="000000"/>
                </a:solidFill>
                <a:latin typeface="+mj-lt"/>
              </a:rPr>
              <a:t>April 6-7, 1862</a:t>
            </a:r>
            <a:endParaRPr lang="en-US" sz="2800" dirty="0">
              <a:solidFill>
                <a:srgbClr val="000000"/>
              </a:solidFill>
              <a:latin typeface="+mj-lt"/>
            </a:endParaRPr>
          </a:p>
        </p:txBody>
      </p:sp>
      <p:pic>
        <p:nvPicPr>
          <p:cNvPr id="9" name="Content Placeholder 8" descr="shilohkurzallisonloc.jpg"/>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6614" y="1219200"/>
            <a:ext cx="4420186" cy="3124200"/>
          </a:xfrm>
        </p:spPr>
      </p:pic>
      <p:sp>
        <p:nvSpPr>
          <p:cNvPr id="4" name="Rectangle 3"/>
          <p:cNvSpPr/>
          <p:nvPr/>
        </p:nvSpPr>
        <p:spPr>
          <a:xfrm>
            <a:off x="5029200" y="1143000"/>
            <a:ext cx="3897086" cy="5324535"/>
          </a:xfrm>
          <a:prstGeom prst="rect">
            <a:avLst/>
          </a:prstGeom>
        </p:spPr>
        <p:txBody>
          <a:bodyPr wrap="square">
            <a:spAutoFit/>
          </a:bodyPr>
          <a:lstStyle/>
          <a:p>
            <a:r>
              <a:rPr lang="en-US" sz="2000" dirty="0" smtClean="0">
                <a:latin typeface="Georgia" pitchFamily="18" charset="0"/>
              </a:rPr>
              <a:t>Camped at Pittsburg Landing along the Tennessee River, the Union Army, under Maj. Gen. Grant was attacked by Confederate forces under General Albert Sidney Johnston. Ultimately, Johnston was killed and the Confederates were forced to retreat from the bloodiest American battle up to that time with 23</a:t>
            </a:r>
            <a:r>
              <a:rPr lang="en-US" sz="2000" dirty="0" smtClean="0">
                <a:latin typeface="Georgia" pitchFamily="18" charset="0"/>
                <a:ea typeface="Times New Roman"/>
              </a:rPr>
              <a:t>,716 casualties</a:t>
            </a:r>
            <a:r>
              <a:rPr lang="en-US" sz="2000" dirty="0" smtClean="0">
                <a:latin typeface="Georgia" pitchFamily="18" charset="0"/>
              </a:rPr>
              <a:t>.  Shiloh ended Confederate hopes of blocking the Union advance into northern Mississippi. </a:t>
            </a:r>
            <a:r>
              <a:rPr lang="en-US" sz="2000" dirty="0" smtClean="0">
                <a:latin typeface="Georgia" pitchFamily="18" charset="0"/>
              </a:rPr>
              <a:t> </a:t>
            </a:r>
          </a:p>
          <a:p>
            <a:endParaRPr lang="en-US" sz="2000" dirty="0" smtClean="0">
              <a:latin typeface="Georgia" pitchFamily="18" charset="0"/>
            </a:endParaRPr>
          </a:p>
          <a:p>
            <a:r>
              <a:rPr lang="en-US" sz="2000" dirty="0" smtClean="0">
                <a:solidFill>
                  <a:srgbClr val="225790"/>
                </a:solidFill>
                <a:latin typeface="+mj-lt"/>
              </a:rPr>
              <a:t>Tally </a:t>
            </a:r>
            <a:r>
              <a:rPr lang="en-US" sz="2000" dirty="0" smtClean="0">
                <a:solidFill>
                  <a:srgbClr val="225790"/>
                </a:solidFill>
                <a:latin typeface="+mj-lt"/>
              </a:rPr>
              <a:t>and highlight Shiloh as a Union victory on your map.</a:t>
            </a:r>
            <a:endParaRPr lang="en-US" sz="2000" dirty="0">
              <a:solidFill>
                <a:srgbClr val="225790"/>
              </a:solidFill>
              <a:latin typeface="+mj-lt"/>
            </a:endParaRPr>
          </a:p>
        </p:txBody>
      </p:sp>
      <p:pic>
        <p:nvPicPr>
          <p:cNvPr id="41985" name="Picture 1"/>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415918" y="4535424"/>
            <a:ext cx="1460882" cy="1862137"/>
          </a:xfrm>
          <a:prstGeom prst="rect">
            <a:avLst/>
          </a:prstGeom>
          <a:noFill/>
          <a:ln w="9525">
            <a:noFill/>
            <a:miter lim="800000"/>
            <a:headEnd/>
            <a:tailEnd/>
          </a:ln>
        </p:spPr>
      </p:pic>
      <p:pic>
        <p:nvPicPr>
          <p:cNvPr id="41986" name="Picture 2"/>
          <p:cNvPicPr>
            <a:picLocks noChangeAspect="1" noChangeArrowheads="1"/>
          </p:cNvPicPr>
          <p:nvPr/>
        </p:nvPicPr>
        <p:blipFill rotWithShape="1">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t="-1"/>
          <a:stretch/>
        </p:blipFill>
        <p:spPr bwMode="auto">
          <a:xfrm>
            <a:off x="1752600" y="4535424"/>
            <a:ext cx="1527377" cy="1878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57175"/>
            <a:ext cx="9144000" cy="1143000"/>
          </a:xfrm>
        </p:spPr>
        <p:txBody>
          <a:bodyPr>
            <a:normAutofit fontScale="90000"/>
          </a:bodyPr>
          <a:lstStyle/>
          <a:p>
            <a:r>
              <a:rPr lang="en-US" sz="4800" dirty="0" smtClean="0"/>
              <a:t>Second Manassas </a:t>
            </a:r>
            <a:r>
              <a:rPr lang="en-US" sz="4800" dirty="0"/>
              <a:t>(</a:t>
            </a:r>
            <a:r>
              <a:rPr lang="en-US" sz="4800" dirty="0" smtClean="0"/>
              <a:t>Second Bull Run)</a:t>
            </a:r>
            <a:r>
              <a:rPr lang="en-US" sz="4000" dirty="0" smtClean="0"/>
              <a:t/>
            </a:r>
            <a:br>
              <a:rPr lang="en-US" sz="4000" dirty="0" smtClean="0"/>
            </a:br>
            <a:r>
              <a:rPr lang="en-US" sz="3100" dirty="0" smtClean="0">
                <a:solidFill>
                  <a:schemeClr val="tx1"/>
                </a:solidFill>
                <a:latin typeface="+mj-lt"/>
              </a:rPr>
              <a:t>August 28-30, 1862</a:t>
            </a:r>
            <a:r>
              <a:rPr lang="en-US" sz="2800" dirty="0" smtClean="0"/>
              <a:t/>
            </a:r>
            <a:br>
              <a:rPr lang="en-US" sz="2800" dirty="0" smtClean="0"/>
            </a:br>
            <a:endParaRPr lang="en-US" sz="1200" dirty="0"/>
          </a:p>
        </p:txBody>
      </p:sp>
      <p:sp>
        <p:nvSpPr>
          <p:cNvPr id="60417" name="Rectangle 1"/>
          <p:cNvSpPr>
            <a:spLocks noChangeArrowheads="1"/>
          </p:cNvSpPr>
          <p:nvPr/>
        </p:nvSpPr>
        <p:spPr bwMode="auto">
          <a:xfrm>
            <a:off x="4800600" y="1447800"/>
            <a:ext cx="3886200" cy="49398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1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At the Second Battle of Bull Run, Robert E. Lee</a:t>
            </a:r>
            <a:r>
              <a:rPr kumimoji="0" lang="en-US" sz="2100" b="0" i="0" u="none" strike="noStrike" cap="none" normalizeH="0" dirty="0" smtClean="0">
                <a:ln>
                  <a:noFill/>
                </a:ln>
                <a:solidFill>
                  <a:schemeClr val="tx1"/>
                </a:solidFill>
                <a:effectLst/>
                <a:latin typeface="Georgia" pitchFamily="18" charset="0"/>
                <a:ea typeface="Times New Roman" pitchFamily="18" charset="0"/>
                <a:cs typeface="Arial" pitchFamily="34" charset="0"/>
              </a:rPr>
              <a:t> </a:t>
            </a:r>
            <a:r>
              <a:rPr kumimoji="0" lang="en-US" sz="21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led Stonewall Jackson and James Longstreet as they outmaneuvered</a:t>
            </a:r>
            <a:r>
              <a:rPr kumimoji="0" lang="en-US" sz="2100" b="0" i="0" u="none" strike="noStrike" cap="none" normalizeH="0" dirty="0" smtClean="0">
                <a:ln>
                  <a:noFill/>
                </a:ln>
                <a:solidFill>
                  <a:schemeClr val="tx1"/>
                </a:solidFill>
                <a:effectLst/>
                <a:latin typeface="Georgia" pitchFamily="18" charset="0"/>
                <a:ea typeface="Times New Roman" pitchFamily="18" charset="0"/>
                <a:cs typeface="Arial" pitchFamily="34" charset="0"/>
              </a:rPr>
              <a:t> Union General </a:t>
            </a:r>
            <a:r>
              <a:rPr lang="en-US" sz="2100" dirty="0" smtClean="0">
                <a:latin typeface="Georgia" pitchFamily="18" charset="0"/>
                <a:ea typeface="Times New Roman" pitchFamily="18" charset="0"/>
                <a:cs typeface="Arial" pitchFamily="34" charset="0"/>
              </a:rPr>
              <a:t>John </a:t>
            </a:r>
            <a:r>
              <a:rPr kumimoji="0" lang="en-US" sz="21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Pope, driving the Union Army back to Washington DC. There were </a:t>
            </a:r>
            <a:r>
              <a:rPr lang="en-US" sz="2100" dirty="0" smtClean="0">
                <a:latin typeface="Georgia" pitchFamily="18" charset="0"/>
                <a:ea typeface="Times New Roman"/>
              </a:rPr>
              <a:t>22,180 casualties in this battle. </a:t>
            </a:r>
            <a:r>
              <a:rPr lang="en-US" sz="2100" dirty="0" smtClean="0">
                <a:latin typeface="Georgia" pitchFamily="18" charset="0"/>
                <a:ea typeface="Times New Roman"/>
              </a:rPr>
              <a:t> </a:t>
            </a:r>
          </a:p>
          <a:p>
            <a:pPr fontAlgn="base">
              <a:spcBef>
                <a:spcPct val="0"/>
              </a:spcBef>
              <a:spcAft>
                <a:spcPct val="0"/>
              </a:spcAft>
            </a:pPr>
            <a:endParaRPr lang="en-US" sz="2100" dirty="0" smtClean="0">
              <a:latin typeface="Georgia" pitchFamily="18" charset="0"/>
              <a:ea typeface="Times New Roman"/>
              <a:cs typeface="Arial" pitchFamily="34" charset="0"/>
            </a:endParaRPr>
          </a:p>
          <a:p>
            <a:pPr fontAlgn="base">
              <a:spcBef>
                <a:spcPct val="0"/>
              </a:spcBef>
              <a:spcAft>
                <a:spcPct val="0"/>
              </a:spcAft>
            </a:pPr>
            <a:r>
              <a:rPr lang="en-US" sz="2100" dirty="0" smtClean="0">
                <a:solidFill>
                  <a:srgbClr val="225790"/>
                </a:solidFill>
                <a:latin typeface="+mj-lt"/>
                <a:ea typeface="Times New Roman" pitchFamily="18" charset="0"/>
                <a:cs typeface="Arial" pitchFamily="34" charset="0"/>
              </a:rPr>
              <a:t>Make </a:t>
            </a:r>
            <a:r>
              <a:rPr lang="en-US" sz="2100" dirty="0" smtClean="0">
                <a:solidFill>
                  <a:srgbClr val="225790"/>
                </a:solidFill>
                <a:latin typeface="+mj-lt"/>
                <a:ea typeface="Times New Roman" pitchFamily="18" charset="0"/>
                <a:cs typeface="Arial" pitchFamily="34" charset="0"/>
              </a:rPr>
              <a:t>a tally mark for the Confederacy.  Find Manassas on your map,  label it </a:t>
            </a:r>
            <a:r>
              <a:rPr lang="en-US" sz="2100" i="1" dirty="0" smtClean="0">
                <a:solidFill>
                  <a:srgbClr val="225790"/>
                </a:solidFill>
                <a:latin typeface="+mj-lt"/>
                <a:ea typeface="Times New Roman" pitchFamily="18" charset="0"/>
                <a:cs typeface="Arial" pitchFamily="34" charset="0"/>
              </a:rPr>
              <a:t>Second Manassas</a:t>
            </a:r>
            <a:r>
              <a:rPr lang="en-US" sz="2100" dirty="0" smtClean="0">
                <a:solidFill>
                  <a:srgbClr val="225790"/>
                </a:solidFill>
                <a:latin typeface="+mj-lt"/>
                <a:ea typeface="Times New Roman" pitchFamily="18" charset="0"/>
                <a:cs typeface="Arial" pitchFamily="34" charset="0"/>
              </a:rPr>
              <a:t>, and highlight it a Confederate victory.   </a:t>
            </a:r>
            <a:endParaRPr kumimoji="0" lang="en-US" sz="2100" b="0" i="0" u="none" strike="noStrike" cap="none" normalizeH="0" baseline="0" dirty="0" smtClean="0">
              <a:ln>
                <a:noFill/>
              </a:ln>
              <a:solidFill>
                <a:srgbClr val="225790"/>
              </a:solidFill>
              <a:effectLst/>
              <a:latin typeface="+mj-lt"/>
              <a:cs typeface="Arial" pitchFamily="34" charset="0"/>
            </a:endParaRPr>
          </a:p>
        </p:txBody>
      </p:sp>
      <p:pic>
        <p:nvPicPr>
          <p:cNvPr id="60418" name="Picture 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1999" y="1524000"/>
            <a:ext cx="3784939" cy="2841227"/>
          </a:xfrm>
          <a:prstGeom prst="rect">
            <a:avLst/>
          </a:prstGeom>
          <a:noFill/>
          <a:ln w="9525">
            <a:noFill/>
            <a:miter lim="800000"/>
            <a:headEnd/>
            <a:tailEnd/>
          </a:ln>
        </p:spPr>
      </p:pic>
      <p:pic>
        <p:nvPicPr>
          <p:cNvPr id="60422" name="Picture 6"/>
          <p:cNvPicPr>
            <a:picLocks noChangeAspect="1" noChangeArrowheads="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024709" y="4427694"/>
            <a:ext cx="1540518" cy="1933337"/>
          </a:xfrm>
          <a:prstGeom prst="rect">
            <a:avLst/>
          </a:prstGeom>
          <a:noFill/>
          <a:ln w="9525">
            <a:noFill/>
            <a:miter lim="800000"/>
            <a:headEnd/>
            <a:tailEnd/>
          </a:ln>
        </p:spPr>
      </p:pic>
      <p:pic>
        <p:nvPicPr>
          <p:cNvPr id="60426" name="Picture 10"/>
          <p:cNvPicPr>
            <a:picLocks noChangeAspect="1" noChangeArrowheads="1"/>
          </p:cNvPicPr>
          <p:nvPr/>
        </p:nvPicPr>
        <p:blipFill rotWithShape="1">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295400" y="4421597"/>
            <a:ext cx="1601558" cy="1933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3" name="Picture 1"/>
          <p:cNvPicPr>
            <a:picLocks noChangeAspect="1" noChangeArrowheads="1"/>
          </p:cNvPicPr>
          <p:nvPr/>
        </p:nvPicPr>
        <p:blipFill>
          <a:blip r:embed="rId3" cstate="print"/>
          <a:srcRect/>
          <a:stretch>
            <a:fillRect/>
          </a:stretch>
        </p:blipFill>
        <p:spPr bwMode="auto">
          <a:xfrm>
            <a:off x="322942" y="1371666"/>
            <a:ext cx="5246464" cy="3657534"/>
          </a:xfrm>
          <a:prstGeom prst="rect">
            <a:avLst/>
          </a:prstGeom>
          <a:noFill/>
          <a:ln w="9525">
            <a:noFill/>
            <a:miter lim="800000"/>
            <a:headEnd/>
            <a:tailEnd/>
          </a:ln>
        </p:spPr>
      </p:pic>
      <p:sp>
        <p:nvSpPr>
          <p:cNvPr id="2" name="Title 1"/>
          <p:cNvSpPr>
            <a:spLocks noGrp="1"/>
          </p:cNvSpPr>
          <p:nvPr>
            <p:ph type="title" idx="4294967295"/>
          </p:nvPr>
        </p:nvSpPr>
        <p:spPr>
          <a:xfrm>
            <a:off x="0" y="228600"/>
            <a:ext cx="9144000" cy="914400"/>
          </a:xfrm>
        </p:spPr>
        <p:txBody>
          <a:bodyPr>
            <a:noAutofit/>
          </a:bodyPr>
          <a:lstStyle/>
          <a:p>
            <a:r>
              <a:rPr lang="en-US" dirty="0" smtClean="0"/>
              <a:t>Antietam</a:t>
            </a:r>
            <a:r>
              <a:rPr lang="en-US" sz="4000" dirty="0" smtClean="0"/>
              <a:t/>
            </a:r>
            <a:br>
              <a:rPr lang="en-US" sz="4000" dirty="0" smtClean="0"/>
            </a:br>
            <a:r>
              <a:rPr lang="en-US" sz="2800" dirty="0" smtClean="0">
                <a:solidFill>
                  <a:srgbClr val="000000"/>
                </a:solidFill>
                <a:latin typeface="+mj-lt"/>
              </a:rPr>
              <a:t>September 17, 1862</a:t>
            </a:r>
            <a:endParaRPr lang="en-US" sz="2800" i="1" dirty="0">
              <a:solidFill>
                <a:srgbClr val="000000"/>
              </a:solidFill>
              <a:latin typeface="+mj-lt"/>
            </a:endParaRPr>
          </a:p>
        </p:txBody>
      </p:sp>
      <p:sp>
        <p:nvSpPr>
          <p:cNvPr id="9" name="Rectangle 8"/>
          <p:cNvSpPr/>
          <p:nvPr/>
        </p:nvSpPr>
        <p:spPr>
          <a:xfrm>
            <a:off x="5715000" y="1386180"/>
            <a:ext cx="3200400" cy="4154983"/>
          </a:xfrm>
          <a:prstGeom prst="rect">
            <a:avLst/>
          </a:prstGeom>
        </p:spPr>
        <p:txBody>
          <a:bodyPr wrap="square">
            <a:spAutoFit/>
          </a:bodyPr>
          <a:lstStyle/>
          <a:p>
            <a:pPr lvl="0" fontAlgn="base">
              <a:spcBef>
                <a:spcPct val="0"/>
              </a:spcBef>
              <a:spcAft>
                <a:spcPct val="0"/>
              </a:spcAft>
            </a:pPr>
            <a:r>
              <a:rPr lang="en-US" sz="2200" dirty="0" smtClean="0">
                <a:latin typeface="Georgia" pitchFamily="18" charset="0"/>
                <a:ea typeface="Times New Roman" pitchFamily="18" charset="0"/>
                <a:cs typeface="Arial" pitchFamily="34" charset="0"/>
              </a:rPr>
              <a:t>The battle of Antietam was fought along the Antietam creek and ended in a draw. </a:t>
            </a:r>
            <a:r>
              <a:rPr lang="en-US" sz="2200" dirty="0" smtClean="0">
                <a:latin typeface="Georgia" pitchFamily="18" charset="0"/>
                <a:ea typeface="Times New Roman" pitchFamily="18" charset="0"/>
                <a:cs typeface="Arial" pitchFamily="34" charset="0"/>
              </a:rPr>
              <a:t> </a:t>
            </a:r>
            <a:br>
              <a:rPr lang="en-US" sz="2200" dirty="0" smtClean="0">
                <a:latin typeface="Georgia" pitchFamily="18" charset="0"/>
                <a:ea typeface="Times New Roman" pitchFamily="18" charset="0"/>
                <a:cs typeface="Arial" pitchFamily="34" charset="0"/>
              </a:rPr>
            </a:br>
            <a:r>
              <a:rPr lang="en-US" sz="2200" dirty="0" smtClean="0">
                <a:latin typeface="Georgia" pitchFamily="18" charset="0"/>
                <a:ea typeface="Times New Roman" pitchFamily="18" charset="0"/>
                <a:cs typeface="Arial" pitchFamily="34" charset="0"/>
              </a:rPr>
              <a:t>The </a:t>
            </a:r>
            <a:r>
              <a:rPr lang="en-US" sz="2200" dirty="0" smtClean="0">
                <a:latin typeface="Georgia" pitchFamily="18" charset="0"/>
                <a:ea typeface="Times New Roman" pitchFamily="18" charset="0"/>
                <a:cs typeface="Arial" pitchFamily="34" charset="0"/>
              </a:rPr>
              <a:t>battle is considered a strategic win for the Union because the Confederacy withdrew. Following the battle, Abraham Lincoln issued the Emancipation Proclamation. </a:t>
            </a:r>
            <a:endParaRPr lang="en-US" sz="2200" dirty="0" smtClean="0">
              <a:latin typeface="Georgia" pitchFamily="18"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5913"/>
            <a:ext cx="9144000" cy="1066800"/>
          </a:xfrm>
        </p:spPr>
        <p:txBody>
          <a:bodyPr>
            <a:normAutofit fontScale="90000"/>
          </a:bodyPr>
          <a:lstStyle/>
          <a:p>
            <a:r>
              <a:rPr lang="en-US" sz="4900" dirty="0" smtClean="0"/>
              <a:t>Fredericksburg</a:t>
            </a:r>
            <a:r>
              <a:rPr lang="en-US" dirty="0" smtClean="0"/>
              <a:t/>
            </a:r>
            <a:br>
              <a:rPr lang="en-US" dirty="0" smtClean="0"/>
            </a:br>
            <a:r>
              <a:rPr lang="en-US" sz="3100" dirty="0" smtClean="0">
                <a:solidFill>
                  <a:srgbClr val="000000"/>
                </a:solidFill>
                <a:latin typeface="+mj-lt"/>
              </a:rPr>
              <a:t>December 13, 1862 </a:t>
            </a:r>
            <a:endParaRPr lang="en-US" sz="3100" i="1" dirty="0">
              <a:solidFill>
                <a:srgbClr val="000000"/>
              </a:solidFill>
              <a:latin typeface="+mj-lt"/>
            </a:endParaRPr>
          </a:p>
        </p:txBody>
      </p:sp>
      <p:pic>
        <p:nvPicPr>
          <p:cNvPr id="7" name="Content Placeholder 6" descr="Fredericksburgkurzallisonloc.jpg"/>
          <p:cNvPicPr>
            <a:picLocks noGrp="1" noChangeAspect="1"/>
          </p:cNvPicPr>
          <p:nvPr>
            <p:ph idx="4294967295"/>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667000" y="1524000"/>
            <a:ext cx="3900487" cy="2721404"/>
          </a:xfrm>
        </p:spPr>
      </p:pic>
      <p:sp>
        <p:nvSpPr>
          <p:cNvPr id="36865" name="Rectangle 1"/>
          <p:cNvSpPr>
            <a:spLocks noChangeArrowheads="1"/>
          </p:cNvSpPr>
          <p:nvPr/>
        </p:nvSpPr>
        <p:spPr bwMode="auto">
          <a:xfrm>
            <a:off x="304800" y="4441821"/>
            <a:ext cx="8839200" cy="17543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dirty="0" smtClean="0">
                <a:latin typeface="Georgia" pitchFamily="18" charset="0"/>
                <a:ea typeface="Times New Roman" pitchFamily="18" charset="0"/>
                <a:cs typeface="Times New Roman" pitchFamily="18" charset="0"/>
              </a:rPr>
              <a:t>Following Antietam, the Union sought another victory at Fredericksburg, 60 miles from Richmond. Arriving at the banks of the </a:t>
            </a:r>
            <a:r>
              <a:rPr kumimoji="0" lang="en-US"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Rappahannock River, the Union army</a:t>
            </a:r>
            <a:r>
              <a:rPr kumimoji="0" lang="en-US" b="0" i="0" u="none" strike="noStrike" cap="none" normalizeH="0" dirty="0" smtClean="0">
                <a:ln>
                  <a:noFill/>
                </a:ln>
                <a:solidFill>
                  <a:schemeClr val="tx1"/>
                </a:solidFill>
                <a:effectLst/>
                <a:latin typeface="Georgia" pitchFamily="18" charset="0"/>
                <a:ea typeface="Times New Roman" pitchFamily="18" charset="0"/>
                <a:cs typeface="Times New Roman" pitchFamily="18" charset="0"/>
              </a:rPr>
              <a:t> f</a:t>
            </a:r>
            <a:r>
              <a:rPr kumimoji="0" lang="en-US"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aced a smaller Confederate army. However, pontoon bridges were needed to cross the river.  By the time the bridges arrived,</a:t>
            </a:r>
            <a:r>
              <a:rPr kumimoji="0" lang="en-US" b="0" i="0" u="none" strike="noStrike" cap="none" normalizeH="0" dirty="0" smtClean="0">
                <a:ln>
                  <a:noFill/>
                </a:ln>
                <a:solidFill>
                  <a:schemeClr val="tx1"/>
                </a:solidFill>
                <a:effectLst/>
                <a:latin typeface="Georgia" pitchFamily="18" charset="0"/>
                <a:ea typeface="Times New Roman" pitchFamily="18" charset="0"/>
                <a:cs typeface="Times New Roman" pitchFamily="18" charset="0"/>
              </a:rPr>
              <a:t> </a:t>
            </a:r>
            <a:r>
              <a:rPr kumimoji="0" lang="en-US"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the Confederates had been reinforced and entrenched on high ground.  The </a:t>
            </a:r>
            <a:r>
              <a:rPr lang="en-US" dirty="0" smtClean="0">
                <a:latin typeface="Georgia" pitchFamily="18" charset="0"/>
                <a:ea typeface="Times New Roman" pitchFamily="18" charset="0"/>
                <a:cs typeface="Times New Roman" pitchFamily="18" charset="0"/>
              </a:rPr>
              <a:t>Union</a:t>
            </a:r>
            <a:r>
              <a:rPr kumimoji="0" lang="en-US"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attempted a</a:t>
            </a:r>
            <a:r>
              <a:rPr kumimoji="0" lang="en-US" b="0" i="0" u="none" strike="noStrike" cap="none" normalizeH="0" dirty="0" smtClean="0">
                <a:ln>
                  <a:noFill/>
                </a:ln>
                <a:solidFill>
                  <a:schemeClr val="tx1"/>
                </a:solidFill>
                <a:effectLst/>
                <a:latin typeface="Georgia" pitchFamily="18" charset="0"/>
                <a:ea typeface="Times New Roman" pitchFamily="18" charset="0"/>
                <a:cs typeface="Times New Roman" pitchFamily="18" charset="0"/>
              </a:rPr>
              <a:t> bloody</a:t>
            </a:r>
            <a:r>
              <a:rPr kumimoji="0" lang="en-US" b="0" i="0" u="none" strike="noStrike" cap="none" normalizeH="0" baseline="0" dirty="0" smtClean="0">
                <a:ln>
                  <a:noFill/>
                </a:ln>
                <a:solidFill>
                  <a:schemeClr val="tx1"/>
                </a:solidFill>
                <a:effectLst/>
                <a:latin typeface="Georgia" pitchFamily="18" charset="0"/>
                <a:ea typeface="Times New Roman" pitchFamily="18" charset="0"/>
                <a:cs typeface="Times New Roman" pitchFamily="18" charset="0"/>
              </a:rPr>
              <a:t> uphill attack, but was forced back,</a:t>
            </a:r>
            <a:r>
              <a:rPr kumimoji="0" lang="en-US" b="0" i="0" u="none" strike="noStrike" cap="none" normalizeH="0" dirty="0" smtClean="0">
                <a:ln>
                  <a:noFill/>
                </a:ln>
                <a:solidFill>
                  <a:schemeClr val="tx1"/>
                </a:solidFill>
                <a:effectLst/>
                <a:latin typeface="Georgia" pitchFamily="18" charset="0"/>
                <a:ea typeface="Times New Roman" pitchFamily="18" charset="0"/>
                <a:cs typeface="Times New Roman" pitchFamily="18" charset="0"/>
              </a:rPr>
              <a:t> at a total cost of </a:t>
            </a:r>
            <a:r>
              <a:rPr lang="en-US" dirty="0" smtClean="0">
                <a:latin typeface="Georgia" pitchFamily="18" charset="0"/>
                <a:ea typeface="Times New Roman"/>
              </a:rPr>
              <a:t>17,929 casualties.</a:t>
            </a:r>
            <a:endParaRPr kumimoji="0" lang="en-US" b="0" i="0" u="none" strike="noStrike" cap="none" normalizeH="0" baseline="0" dirty="0" smtClean="0">
              <a:ln>
                <a:noFill/>
              </a:ln>
              <a:solidFill>
                <a:schemeClr val="tx1"/>
              </a:solidFill>
              <a:effectLst/>
              <a:latin typeface="Georgia"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04800" y="1371600"/>
            <a:ext cx="3832860" cy="3151632"/>
          </a:xfrm>
          <a:prstGeom prst="rect">
            <a:avLst/>
          </a:prstGeom>
          <a:noFill/>
          <a:ln w="9525">
            <a:noFill/>
            <a:miter lim="800000"/>
            <a:headEnd/>
            <a:tailEnd/>
          </a:ln>
        </p:spPr>
      </p:pic>
      <p:sp>
        <p:nvSpPr>
          <p:cNvPr id="2" name="Title 1"/>
          <p:cNvSpPr>
            <a:spLocks noGrp="1"/>
          </p:cNvSpPr>
          <p:nvPr>
            <p:ph type="title" idx="4294967295"/>
          </p:nvPr>
        </p:nvSpPr>
        <p:spPr>
          <a:xfrm>
            <a:off x="0" y="236538"/>
            <a:ext cx="9144000" cy="830262"/>
          </a:xfrm>
        </p:spPr>
        <p:txBody>
          <a:bodyPr>
            <a:normAutofit fontScale="90000"/>
          </a:bodyPr>
          <a:lstStyle/>
          <a:p>
            <a:r>
              <a:rPr lang="en-US" sz="4900" dirty="0"/>
              <a:t>Chancellorsville</a:t>
            </a:r>
            <a:r>
              <a:rPr lang="en-US" sz="3600" dirty="0"/>
              <a:t/>
            </a:r>
            <a:br>
              <a:rPr lang="en-US" sz="3600" dirty="0"/>
            </a:br>
            <a:r>
              <a:rPr lang="en-US" sz="3100" dirty="0">
                <a:solidFill>
                  <a:srgbClr val="000000"/>
                </a:solidFill>
                <a:latin typeface="+mj-lt"/>
              </a:rPr>
              <a:t>April 30-May 6, 1863</a:t>
            </a:r>
          </a:p>
        </p:txBody>
      </p:sp>
      <p:sp>
        <p:nvSpPr>
          <p:cNvPr id="31745" name="Rectangle 1"/>
          <p:cNvSpPr>
            <a:spLocks noChangeArrowheads="1"/>
          </p:cNvSpPr>
          <p:nvPr/>
        </p:nvSpPr>
        <p:spPr bwMode="auto">
          <a:xfrm>
            <a:off x="4343400" y="1295400"/>
            <a:ext cx="423563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Georgia" pitchFamily="18" charset="0"/>
                <a:ea typeface="Times New Roman" pitchFamily="18" charset="0"/>
                <a:cs typeface="Arial" pitchFamily="34" charset="0"/>
              </a:rPr>
              <a:t>At Chancellorsville, Robert E.  Lee outmaneuvered Union leader Joseph Hooker.  Lee took a great risk and divided his army against the much larger Union force.  This is considered Lee’s greatest victory, but it cost him his greatest general, Stonewall Jackson. Total</a:t>
            </a:r>
            <a:r>
              <a:rPr kumimoji="0" lang="en-US" sz="2200" b="0" i="0" u="none" strike="noStrike" cap="none" normalizeH="0" dirty="0" smtClean="0">
                <a:ln>
                  <a:noFill/>
                </a:ln>
                <a:solidFill>
                  <a:schemeClr val="tx1"/>
                </a:solidFill>
                <a:effectLst/>
                <a:latin typeface="Georgia" pitchFamily="18" charset="0"/>
                <a:ea typeface="Times New Roman" pitchFamily="18" charset="0"/>
                <a:cs typeface="Arial" pitchFamily="34" charset="0"/>
              </a:rPr>
              <a:t> casualties are estimated at </a:t>
            </a:r>
            <a:r>
              <a:rPr lang="en-US" sz="2200" dirty="0" smtClean="0">
                <a:latin typeface="Georgia" pitchFamily="18" charset="0"/>
                <a:ea typeface="Times New Roman"/>
              </a:rPr>
              <a:t>24,000.</a:t>
            </a:r>
            <a:endParaRPr kumimoji="0" lang="en-US" sz="2200" b="0" i="0" u="none" strike="noStrike" cap="none" normalizeH="0" baseline="0" dirty="0" smtClean="0">
              <a:ln>
                <a:noFill/>
              </a:ln>
              <a:solidFill>
                <a:schemeClr val="tx1"/>
              </a:solidFill>
              <a:effectLst/>
              <a:latin typeface="Georgia" pitchFamily="18" charset="0"/>
              <a:cs typeface="Arial" pitchFamily="34" charset="0"/>
            </a:endParaRPr>
          </a:p>
        </p:txBody>
      </p:sp>
      <p:pic>
        <p:nvPicPr>
          <p:cNvPr id="31746" name="Picture 2"/>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971800" y="4593123"/>
            <a:ext cx="1253289" cy="1726292"/>
          </a:xfrm>
          <a:prstGeom prst="rect">
            <a:avLst/>
          </a:prstGeom>
          <a:noFill/>
          <a:ln w="9525">
            <a:noFill/>
            <a:miter lim="800000"/>
            <a:headEnd/>
            <a:tailEnd/>
          </a:ln>
        </p:spPr>
      </p:pic>
      <p:pic>
        <p:nvPicPr>
          <p:cNvPr id="31747" name="Picture 3"/>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09723" y="4570027"/>
            <a:ext cx="1223014" cy="17724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73113"/>
          </a:xfrm>
        </p:spPr>
        <p:txBody>
          <a:bodyPr>
            <a:noAutofit/>
          </a:bodyPr>
          <a:lstStyle/>
          <a:p>
            <a:r>
              <a:rPr lang="en-US" sz="3200" dirty="0" smtClean="0"/>
              <a:t>The situation as the summer of 1863 arrives is:</a:t>
            </a:r>
            <a:endParaRPr lang="en-US" sz="3200" dirty="0"/>
          </a:p>
        </p:txBody>
      </p:sp>
      <p:sp>
        <p:nvSpPr>
          <p:cNvPr id="5" name="TextBox 4"/>
          <p:cNvSpPr txBox="1"/>
          <p:nvPr/>
        </p:nvSpPr>
        <p:spPr>
          <a:xfrm>
            <a:off x="6626621" y="5817513"/>
            <a:ext cx="2060179" cy="430887"/>
          </a:xfrm>
          <a:prstGeom prst="rect">
            <a:avLst/>
          </a:prstGeom>
          <a:noFill/>
        </p:spPr>
        <p:txBody>
          <a:bodyPr wrap="none" rtlCol="0">
            <a:spAutoFit/>
          </a:bodyPr>
          <a:lstStyle/>
          <a:p>
            <a:r>
              <a:rPr lang="en-US" sz="2200" dirty="0" smtClean="0">
                <a:solidFill>
                  <a:srgbClr val="225790"/>
                </a:solidFill>
                <a:latin typeface="Georgia" pitchFamily="18" charset="0"/>
              </a:rPr>
              <a:t>Total: 143, 909</a:t>
            </a:r>
            <a:endParaRPr lang="en-US" sz="2200" dirty="0">
              <a:solidFill>
                <a:srgbClr val="225790"/>
              </a:solidFill>
              <a:latin typeface="Georgia" pitchFamily="18" charset="0"/>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0686" y="1158427"/>
            <a:ext cx="8082628" cy="45411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33296"/>
            <a:ext cx="9144000" cy="1362075"/>
          </a:xfrm>
        </p:spPr>
        <p:txBody>
          <a:bodyPr/>
          <a:lstStyle/>
          <a:p>
            <a:pPr algn="ctr"/>
            <a:r>
              <a:rPr lang="en-US" sz="4400" dirty="0" smtClean="0"/>
              <a:t>Vicksburg</a:t>
            </a:r>
            <a:r>
              <a:rPr lang="en-US" dirty="0"/>
              <a:t/>
            </a:r>
            <a:br>
              <a:rPr lang="en-US" dirty="0"/>
            </a:br>
            <a:r>
              <a:rPr lang="en-US" sz="2800" dirty="0"/>
              <a:t>May 18 - July 4, 1863</a:t>
            </a:r>
          </a:p>
        </p:txBody>
      </p:sp>
      <p:pic>
        <p:nvPicPr>
          <p:cNvPr id="5" name="Content Placeholder 3" descr="general-ulysses-s-grant.jp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1491556" y="1611337"/>
            <a:ext cx="3080444" cy="360074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Content Placeholder 2"/>
          <p:cNvSpPr txBox="1">
            <a:spLocks/>
          </p:cNvSpPr>
          <p:nvPr/>
        </p:nvSpPr>
        <p:spPr>
          <a:xfrm>
            <a:off x="4800600" y="1580856"/>
            <a:ext cx="3657600" cy="3524544"/>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200" dirty="0" smtClean="0">
                <a:latin typeface="Georgia" pitchFamily="18" charset="0"/>
              </a:rPr>
              <a:t>In the west, United States military forces under Ulysses S. Grant surrounded Vicksburg, Mississippi, located at a significant point on the Mississippi River.</a:t>
            </a:r>
          </a:p>
          <a:p>
            <a:pPr marL="0" indent="0">
              <a:buFont typeface="Arial" charset="0"/>
              <a:buNone/>
            </a:pPr>
            <a:endParaRPr lang="en-US" sz="2200" dirty="0">
              <a:latin typeface="+mn-lt"/>
            </a:endParaRPr>
          </a:p>
        </p:txBody>
      </p:sp>
      <p:sp>
        <p:nvSpPr>
          <p:cNvPr id="7" name="Rectangle 6"/>
          <p:cNvSpPr/>
          <p:nvPr/>
        </p:nvSpPr>
        <p:spPr>
          <a:xfrm>
            <a:off x="1295400" y="5410200"/>
            <a:ext cx="7837714" cy="769441"/>
          </a:xfrm>
          <a:prstGeom prst="rect">
            <a:avLst/>
          </a:prstGeom>
        </p:spPr>
        <p:txBody>
          <a:bodyPr wrap="square">
            <a:spAutoFit/>
          </a:bodyPr>
          <a:lstStyle/>
          <a:p>
            <a:r>
              <a:rPr lang="en-US" sz="2200" b="1" dirty="0" smtClean="0">
                <a:solidFill>
                  <a:srgbClr val="292929"/>
                </a:solidFill>
                <a:latin typeface="Georgia" pitchFamily="18" charset="0"/>
              </a:rPr>
              <a:t>On your map…</a:t>
            </a:r>
          </a:p>
          <a:p>
            <a:r>
              <a:rPr lang="en-US" sz="2200" dirty="0" smtClean="0">
                <a:solidFill>
                  <a:srgbClr val="225790"/>
                </a:solidFill>
                <a:latin typeface="+mj-lt"/>
              </a:rPr>
              <a:t>Locate </a:t>
            </a:r>
            <a:r>
              <a:rPr lang="en-US" sz="2200" dirty="0">
                <a:solidFill>
                  <a:srgbClr val="225790"/>
                </a:solidFill>
                <a:latin typeface="+mj-lt"/>
              </a:rPr>
              <a:t>and circle Vicksburg, Mississippi on your map</a:t>
            </a:r>
            <a:r>
              <a:rPr lang="en-US" sz="2200" dirty="0">
                <a:latin typeface="Georgia" pitchFamily="18" charset="0"/>
              </a:rPr>
              <a:t>.</a:t>
            </a:r>
          </a:p>
        </p:txBody>
      </p:sp>
      <p:pic>
        <p:nvPicPr>
          <p:cNvPr id="8" name="Picture 7"/>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1694" y="5334000"/>
            <a:ext cx="847564" cy="6667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48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9144000" cy="685800"/>
          </a:xfrm>
        </p:spPr>
        <p:txBody>
          <a:bodyPr>
            <a:normAutofit fontScale="90000"/>
          </a:bodyPr>
          <a:lstStyle/>
          <a:p>
            <a:pPr algn="l"/>
            <a:r>
              <a:rPr lang="en-US" sz="2400" dirty="0" smtClean="0">
                <a:solidFill>
                  <a:schemeClr val="tx1"/>
                </a:solidFill>
                <a:latin typeface="Georgia" pitchFamily="18" charset="0"/>
              </a:rPr>
              <a:t>A loss at Vicksburg would mean that the Confederate territory would be cut in half. </a:t>
            </a:r>
            <a:endParaRPr lang="en-US" sz="1600" i="1" dirty="0"/>
          </a:p>
        </p:txBody>
      </p:sp>
      <p:sp>
        <p:nvSpPr>
          <p:cNvPr id="6" name="TextBox 5"/>
          <p:cNvSpPr txBox="1"/>
          <p:nvPr/>
        </p:nvSpPr>
        <p:spPr>
          <a:xfrm>
            <a:off x="0" y="233792"/>
            <a:ext cx="9144000" cy="707886"/>
          </a:xfrm>
          <a:prstGeom prst="rect">
            <a:avLst/>
          </a:prstGeom>
          <a:noFill/>
        </p:spPr>
        <p:txBody>
          <a:bodyPr wrap="square" rtlCol="0">
            <a:spAutoFit/>
          </a:bodyPr>
          <a:lstStyle/>
          <a:p>
            <a:pPr algn="ctr"/>
            <a:r>
              <a:rPr lang="en-US" sz="4000" dirty="0" smtClean="0">
                <a:solidFill>
                  <a:srgbClr val="4D4D4D"/>
                </a:solidFill>
                <a:latin typeface="Georgia" pitchFamily="18" charset="0"/>
              </a:rPr>
              <a:t>Vicksburg</a:t>
            </a:r>
            <a:endParaRPr lang="en-US" sz="4000" dirty="0">
              <a:solidFill>
                <a:srgbClr val="4D4D4D"/>
              </a:solidFill>
              <a:latin typeface="Georgia" pitchFamily="18" charset="0"/>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499870" y="941678"/>
            <a:ext cx="6144260" cy="418760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Vicksburg</a:t>
            </a:r>
            <a:endParaRPr lang="en-US" sz="4000" dirty="0">
              <a:solidFill>
                <a:srgbClr val="4D4D4D"/>
              </a:solidFill>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910939" y="1600200"/>
            <a:ext cx="5322122" cy="4024736"/>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Gettysburg</a:t>
            </a:r>
            <a:r>
              <a:rPr lang="en-US" sz="4000" dirty="0" smtClean="0"/>
              <a:t/>
            </a:r>
            <a:br>
              <a:rPr lang="en-US" sz="4000" dirty="0" smtClean="0"/>
            </a:br>
            <a:r>
              <a:rPr lang="en-US" sz="2800" dirty="0" smtClean="0"/>
              <a:t>July 1-3, 1863</a:t>
            </a:r>
            <a:endParaRPr lang="en-US" dirty="0"/>
          </a:p>
        </p:txBody>
      </p:sp>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072501"/>
            <a:ext cx="4038600" cy="3287672"/>
          </a:xfrm>
        </p:spPr>
      </p:pic>
      <p:sp>
        <p:nvSpPr>
          <p:cNvPr id="7" name="Content Placeholder 6"/>
          <p:cNvSpPr>
            <a:spLocks noGrp="1"/>
          </p:cNvSpPr>
          <p:nvPr>
            <p:ph sz="half" idx="2"/>
          </p:nvPr>
        </p:nvSpPr>
        <p:spPr>
          <a:xfrm>
            <a:off x="4648200" y="2057400"/>
            <a:ext cx="4038600" cy="3774601"/>
          </a:xfrm>
        </p:spPr>
        <p:txBody>
          <a:bodyPr/>
          <a:lstStyle/>
          <a:p>
            <a:pPr marL="0" indent="0">
              <a:buNone/>
            </a:pPr>
            <a:r>
              <a:rPr lang="en-US" sz="2200" dirty="0">
                <a:latin typeface="Georgia" pitchFamily="18" charset="0"/>
              </a:rPr>
              <a:t>In the east, Confederate forces under General Robert E. Lee invaded the northern state of Pennsylvania</a:t>
            </a:r>
          </a:p>
          <a:p>
            <a:pPr marL="0" indent="0">
              <a:buNone/>
            </a:pPr>
            <a:endParaRPr lang="en-US" dirty="0"/>
          </a:p>
        </p:txBody>
      </p:sp>
      <p:sp>
        <p:nvSpPr>
          <p:cNvPr id="5" name="Rectangle 4"/>
          <p:cNvSpPr/>
          <p:nvPr/>
        </p:nvSpPr>
        <p:spPr>
          <a:xfrm>
            <a:off x="1447800" y="5486400"/>
            <a:ext cx="7685314" cy="769441"/>
          </a:xfrm>
          <a:prstGeom prst="rect">
            <a:avLst/>
          </a:prstGeom>
        </p:spPr>
        <p:txBody>
          <a:bodyPr wrap="square">
            <a:spAutoFit/>
          </a:bodyPr>
          <a:lstStyle/>
          <a:p>
            <a:r>
              <a:rPr lang="en-US" sz="2200" b="1" dirty="0" smtClean="0">
                <a:solidFill>
                  <a:srgbClr val="292929"/>
                </a:solidFill>
                <a:latin typeface="Georgia" pitchFamily="18" charset="0"/>
              </a:rPr>
              <a:t>On your map…</a:t>
            </a:r>
          </a:p>
          <a:p>
            <a:r>
              <a:rPr lang="en-US" sz="2200" dirty="0" smtClean="0">
                <a:latin typeface="Georgia" pitchFamily="18" charset="0"/>
              </a:rPr>
              <a:t>Locate </a:t>
            </a:r>
            <a:r>
              <a:rPr lang="en-US" sz="2200" dirty="0">
                <a:latin typeface="Georgia" pitchFamily="18" charset="0"/>
              </a:rPr>
              <a:t>and circle </a:t>
            </a:r>
            <a:r>
              <a:rPr lang="en-US" sz="2200" dirty="0" smtClean="0">
                <a:latin typeface="Georgia" pitchFamily="18" charset="0"/>
              </a:rPr>
              <a:t>Gettysburg, Pennsylvania </a:t>
            </a:r>
            <a:r>
              <a:rPr lang="en-US" sz="2200" dirty="0">
                <a:latin typeface="Georgia" pitchFamily="18" charset="0"/>
              </a:rPr>
              <a:t>on your map.</a:t>
            </a:r>
          </a:p>
        </p:txBody>
      </p:sp>
      <p:pic>
        <p:nvPicPr>
          <p:cNvPr id="9" name="Picture 8"/>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1694" y="5562600"/>
            <a:ext cx="847564" cy="6667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69180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Shifting Tides</a:t>
            </a:r>
            <a:endParaRPr lang="en-US" sz="40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305056" y="1600199"/>
            <a:ext cx="6543544" cy="4640761"/>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7541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596571"/>
            <a:ext cx="3200400" cy="3886199"/>
          </a:xfrm>
        </p:spPr>
        <p:txBody>
          <a:bodyPr anchor="t">
            <a:normAutofit/>
          </a:bodyPr>
          <a:lstStyle/>
          <a:p>
            <a:pPr algn="l"/>
            <a:r>
              <a:rPr lang="en-US" sz="2200" dirty="0" smtClean="0">
                <a:solidFill>
                  <a:schemeClr val="tx1"/>
                </a:solidFill>
                <a:latin typeface="Georgia" pitchFamily="18" charset="0"/>
              </a:rPr>
              <a:t>At this point in the war, the Confederate Army of Northern Virginia had a winning record. </a:t>
            </a:r>
            <a:br>
              <a:rPr lang="en-US" sz="2200" dirty="0" smtClean="0">
                <a:solidFill>
                  <a:schemeClr val="tx1"/>
                </a:solidFill>
                <a:latin typeface="Georgia" pitchFamily="18" charset="0"/>
              </a:rPr>
            </a:br>
            <a:r>
              <a:rPr lang="en-US" sz="2200" dirty="0">
                <a:solidFill>
                  <a:schemeClr val="tx1"/>
                </a:solidFill>
                <a:latin typeface="Georgia" pitchFamily="18" charset="0"/>
              </a:rPr>
              <a:t/>
            </a:r>
            <a:br>
              <a:rPr lang="en-US" sz="2200" dirty="0">
                <a:solidFill>
                  <a:schemeClr val="tx1"/>
                </a:solidFill>
                <a:latin typeface="Georgia" pitchFamily="18" charset="0"/>
              </a:rPr>
            </a:br>
            <a:r>
              <a:rPr lang="en-US" sz="2200" dirty="0" smtClean="0">
                <a:solidFill>
                  <a:schemeClr val="tx1"/>
                </a:solidFill>
                <a:latin typeface="Georgia" pitchFamily="18" charset="0"/>
              </a:rPr>
              <a:t>And Confederate General, Robert E. Lee had a plan to move his army north.</a:t>
            </a:r>
            <a:endParaRPr lang="en-US" sz="1600" i="1" dirty="0">
              <a:latin typeface="Georgia" pitchFamily="18" charset="0"/>
            </a:endParaRPr>
          </a:p>
        </p:txBody>
      </p:sp>
      <p:sp>
        <p:nvSpPr>
          <p:cNvPr id="5"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solidFill>
                  <a:srgbClr val="4D4D4D"/>
                </a:solidFill>
              </a:rPr>
              <a:t>Gettysburg</a:t>
            </a:r>
            <a:endParaRPr lang="en-US" sz="4000" dirty="0">
              <a:solidFill>
                <a:srgbClr val="4D4D4D"/>
              </a:solidFill>
            </a:endParaRPr>
          </a:p>
        </p:txBody>
      </p:sp>
      <p:pic>
        <p:nvPicPr>
          <p:cNvPr id="6" name="Content Placeholder 3" descr="800px-General_R__E__Lee_and_Travelerwikimediacommons.jp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bwMode="auto">
          <a:xfrm>
            <a:off x="609600" y="1596571"/>
            <a:ext cx="4343400" cy="31326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sp>
        <p:nvSpPr>
          <p:cNvPr id="6" name="TextBox 5"/>
          <p:cNvSpPr txBox="1"/>
          <p:nvPr/>
        </p:nvSpPr>
        <p:spPr>
          <a:xfrm>
            <a:off x="228600" y="1143000"/>
            <a:ext cx="8763000" cy="4939814"/>
          </a:xfrm>
          <a:prstGeom prst="rect">
            <a:avLst/>
          </a:prstGeom>
          <a:noFill/>
        </p:spPr>
        <p:txBody>
          <a:bodyPr wrap="square" rtlCol="0">
            <a:spAutoFit/>
          </a:bodyPr>
          <a:lstStyle/>
          <a:p>
            <a:r>
              <a:rPr lang="en-US" sz="2500" dirty="0" smtClean="0">
                <a:solidFill>
                  <a:srgbClr val="292929"/>
                </a:solidFill>
                <a:latin typeface="Georgia" pitchFamily="18" charset="0"/>
              </a:rPr>
              <a:t>5 reasons </a:t>
            </a:r>
            <a:r>
              <a:rPr lang="en-US" sz="2500" dirty="0">
                <a:solidFill>
                  <a:srgbClr val="292929"/>
                </a:solidFill>
                <a:latin typeface="Georgia" pitchFamily="18" charset="0"/>
              </a:rPr>
              <a:t>Lee invaded Pennsylvania </a:t>
            </a:r>
            <a:r>
              <a:rPr lang="en-US" sz="2500" dirty="0" smtClean="0">
                <a:solidFill>
                  <a:srgbClr val="292929"/>
                </a:solidFill>
                <a:latin typeface="Georgia" pitchFamily="18" charset="0"/>
              </a:rPr>
              <a:t>:</a:t>
            </a:r>
            <a:r>
              <a:rPr lang="en-US" dirty="0" smtClean="0">
                <a:latin typeface="Georgia" pitchFamily="18" charset="0"/>
              </a:rPr>
              <a:t/>
            </a:r>
            <a:br>
              <a:rPr lang="en-US" dirty="0" smtClean="0">
                <a:latin typeface="Georgia" pitchFamily="18" charset="0"/>
              </a:rPr>
            </a:br>
            <a:endParaRPr lang="en-US" sz="1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disrupt the Union’s ability to attack the Confederate capital at Richmond,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draw the United States Army away from the safety of the defenses of Washington, D.C. and fight them in the “open”</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smtClean="0">
                <a:latin typeface="Georgia" pitchFamily="18" charset="0"/>
              </a:rPr>
              <a:t>to </a:t>
            </a:r>
            <a:r>
              <a:rPr lang="en-US" sz="2000" dirty="0">
                <a:latin typeface="Georgia" pitchFamily="18" charset="0"/>
              </a:rPr>
              <a:t>take the war away from the farmers in Virginia who were having problems planting </a:t>
            </a:r>
            <a:r>
              <a:rPr lang="en-US" sz="2000" dirty="0" smtClean="0">
                <a:latin typeface="Georgia" pitchFamily="18" charset="0"/>
              </a:rPr>
              <a:t>and harvesting crops</a:t>
            </a:r>
            <a:r>
              <a:rPr lang="en-US" sz="2000" dirty="0">
                <a:latin typeface="Georgia" pitchFamily="18" charset="0"/>
              </a:rPr>
              <a:t>, as both armies had been camping or fighting on their land for the previous two </a:t>
            </a:r>
            <a:r>
              <a:rPr lang="en-US" sz="2000" dirty="0" smtClean="0">
                <a:latin typeface="Georgia" pitchFamily="18" charset="0"/>
              </a:rPr>
              <a:t>summers</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a:t>
            </a:r>
            <a:r>
              <a:rPr lang="en-US" sz="2000" dirty="0" smtClean="0">
                <a:latin typeface="Georgia" pitchFamily="18" charset="0"/>
              </a:rPr>
              <a:t>“</a:t>
            </a:r>
            <a:r>
              <a:rPr lang="en-US" sz="2000" dirty="0">
                <a:latin typeface="Georgia" pitchFamily="18" charset="0"/>
              </a:rPr>
              <a:t>live off the land” and collect supplies to take back to </a:t>
            </a:r>
            <a:r>
              <a:rPr lang="en-US" sz="2000" dirty="0" smtClean="0">
                <a:latin typeface="Georgia" pitchFamily="18" charset="0"/>
              </a:rPr>
              <a:t>Virginia</a:t>
            </a:r>
            <a:br>
              <a:rPr lang="en-US" sz="2000" dirty="0" smtClean="0">
                <a:latin typeface="Georgia" pitchFamily="18" charset="0"/>
              </a:rPr>
            </a:br>
            <a:endParaRPr lang="en-US" sz="2000" dirty="0" smtClean="0">
              <a:latin typeface="Georgia" pitchFamily="18" charset="0"/>
            </a:endParaRPr>
          </a:p>
          <a:p>
            <a:pPr marL="800100" lvl="1" indent="-342900">
              <a:buAutoNum type="arabicPeriod"/>
            </a:pPr>
            <a:r>
              <a:rPr lang="en-US" sz="2000" dirty="0">
                <a:latin typeface="Georgia" pitchFamily="18" charset="0"/>
              </a:rPr>
              <a:t>to win a decisive victory on Northern soil in the hopes of bringing the Civil War to a </a:t>
            </a:r>
            <a:r>
              <a:rPr lang="en-US" sz="2000" dirty="0" smtClean="0">
                <a:latin typeface="Georgia" pitchFamily="18" charset="0"/>
              </a:rPr>
              <a:t>close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2"/>
          <p:cNvSpPr>
            <a:spLocks noGrp="1"/>
          </p:cNvSpPr>
          <p:nvPr>
            <p:ph type="title"/>
          </p:nvPr>
        </p:nvSpPr>
        <p:spPr>
          <a:xfrm>
            <a:off x="0" y="228600"/>
            <a:ext cx="9144000" cy="773113"/>
          </a:xfrm>
        </p:spPr>
        <p:txBody>
          <a:bodyPr/>
          <a:lstStyle/>
          <a:p>
            <a:r>
              <a:rPr lang="en-US" sz="4000" dirty="0" smtClean="0">
                <a:solidFill>
                  <a:srgbClr val="4D4D4D"/>
                </a:solidFill>
              </a:rPr>
              <a:t>Gettysburg</a:t>
            </a:r>
            <a:endParaRPr lang="en-US" sz="4000" dirty="0">
              <a:solidFill>
                <a:srgbClr val="4D4D4D"/>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366961" y="1053391"/>
            <a:ext cx="4410075" cy="4239637"/>
          </a:xfrm>
          <a:prstGeom prst="rect">
            <a:avLst/>
          </a:prstGeom>
        </p:spPr>
      </p:pic>
      <p:sp>
        <p:nvSpPr>
          <p:cNvPr id="8" name="TextBox 7"/>
          <p:cNvSpPr txBox="1"/>
          <p:nvPr/>
        </p:nvSpPr>
        <p:spPr>
          <a:xfrm>
            <a:off x="-1" y="5410200"/>
            <a:ext cx="9144000" cy="430887"/>
          </a:xfrm>
          <a:prstGeom prst="rect">
            <a:avLst/>
          </a:prstGeom>
          <a:noFill/>
        </p:spPr>
        <p:txBody>
          <a:bodyPr wrap="square" rtlCol="0">
            <a:spAutoFit/>
          </a:bodyPr>
          <a:lstStyle/>
          <a:p>
            <a:pPr algn="ctr"/>
            <a:r>
              <a:rPr lang="en-US" sz="2200" dirty="0">
                <a:solidFill>
                  <a:srgbClr val="292929"/>
                </a:solidFill>
                <a:latin typeface="Georgia" pitchFamily="18" charset="0"/>
              </a:rPr>
              <a:t>O</a:t>
            </a:r>
            <a:r>
              <a:rPr lang="en-US" sz="2200" dirty="0" smtClean="0">
                <a:solidFill>
                  <a:srgbClr val="292929"/>
                </a:solidFill>
                <a:latin typeface="Georgia" pitchFamily="18" charset="0"/>
              </a:rPr>
              <a:t>n July 1</a:t>
            </a:r>
            <a:r>
              <a:rPr lang="en-US" sz="2200" baseline="30000" dirty="0" smtClean="0">
                <a:solidFill>
                  <a:srgbClr val="292929"/>
                </a:solidFill>
                <a:latin typeface="Georgia" pitchFamily="18" charset="0"/>
              </a:rPr>
              <a:t>st</a:t>
            </a:r>
            <a:r>
              <a:rPr lang="en-US" sz="2200" dirty="0" smtClean="0">
                <a:solidFill>
                  <a:srgbClr val="292929"/>
                </a:solidFill>
                <a:latin typeface="Georgia" pitchFamily="18" charset="0"/>
              </a:rPr>
              <a:t>, 1863 </a:t>
            </a:r>
            <a:r>
              <a:rPr lang="en-US" sz="2200" dirty="0">
                <a:solidFill>
                  <a:srgbClr val="292929"/>
                </a:solidFill>
                <a:latin typeface="Georgia" pitchFamily="18" charset="0"/>
              </a:rPr>
              <a:t>Union forces clashed with Lee’s </a:t>
            </a:r>
            <a:r>
              <a:rPr lang="en-US" sz="2200" dirty="0" smtClean="0">
                <a:solidFill>
                  <a:srgbClr val="292929"/>
                </a:solidFill>
                <a:latin typeface="Georgia" pitchFamily="18" charset="0"/>
              </a:rPr>
              <a:t>Army </a:t>
            </a:r>
            <a:endParaRPr lang="en-US" sz="2200" dirty="0">
              <a:solidFill>
                <a:srgbClr val="292929"/>
              </a:solidFill>
              <a:latin typeface="Georgia"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0656"/>
            <a:ext cx="9144000" cy="6868656"/>
          </a:xfrm>
          <a:prstGeom prst="rect">
            <a:avLst/>
          </a:prstGeom>
          <a:noFill/>
          <a:ln w="9525">
            <a:noFill/>
            <a:miter lim="800000"/>
            <a:headEnd/>
            <a:tailEnd/>
          </a:ln>
        </p:spPr>
      </p:pic>
      <p:sp>
        <p:nvSpPr>
          <p:cNvPr id="2" name="Title 1"/>
          <p:cNvSpPr>
            <a:spLocks noGrp="1"/>
          </p:cNvSpPr>
          <p:nvPr>
            <p:ph type="title"/>
          </p:nvPr>
        </p:nvSpPr>
        <p:spPr>
          <a:xfrm>
            <a:off x="0" y="5257800"/>
            <a:ext cx="9144000" cy="1600200"/>
          </a:xfrm>
        </p:spPr>
        <p:txBody>
          <a:bodyPr>
            <a:noAutofit/>
          </a:bodyPr>
          <a:lstStyle/>
          <a:p>
            <a:r>
              <a:rPr lang="en-US" sz="4000" b="1" dirty="0" smtClean="0">
                <a:solidFill>
                  <a:schemeClr val="bg1"/>
                </a:solidFill>
                <a:effectLst>
                  <a:outerShdw blurRad="38100" dist="38100" dir="2700000" algn="tl">
                    <a:srgbClr val="000000">
                      <a:alpha val="43137"/>
                    </a:srgbClr>
                  </a:outerShdw>
                </a:effectLst>
              </a:rPr>
              <a:t>After three days of fighting…</a:t>
            </a:r>
            <a:endParaRPr lang="en-US" sz="1200" i="1"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solidFill>
        <a:effectLst/>
      </p:bgPr>
    </p:bg>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cstate="print"/>
          <a:srcRect/>
          <a:stretch>
            <a:fillRect/>
          </a:stretch>
        </p:blipFill>
        <p:spPr bwMode="auto">
          <a:xfrm>
            <a:off x="685800" y="0"/>
            <a:ext cx="7848600" cy="6871551"/>
          </a:xfrm>
          <a:prstGeom prst="rect">
            <a:avLst/>
          </a:prstGeom>
          <a:noFill/>
          <a:ln w="9525">
            <a:noFill/>
            <a:miter lim="800000"/>
            <a:headEnd/>
            <a:tailEnd/>
          </a:ln>
        </p:spPr>
      </p:pic>
      <p:sp>
        <p:nvSpPr>
          <p:cNvPr id="2" name="Title 1"/>
          <p:cNvSpPr>
            <a:spLocks noGrp="1"/>
          </p:cNvSpPr>
          <p:nvPr>
            <p:ph type="title"/>
          </p:nvPr>
        </p:nvSpPr>
        <p:spPr>
          <a:xfrm>
            <a:off x="0" y="0"/>
            <a:ext cx="9144000" cy="1371600"/>
          </a:xfrm>
        </p:spPr>
        <p:txBody>
          <a:bodyPr>
            <a:normAutofit/>
          </a:bodyPr>
          <a:lstStyle/>
          <a:p>
            <a:r>
              <a:rPr lang="en-US" sz="3600" b="1" dirty="0" smtClean="0">
                <a:solidFill>
                  <a:schemeClr val="bg1"/>
                </a:solidFill>
                <a:effectLst>
                  <a:outerShdw blurRad="38100" dist="38100" dir="2700000" algn="tl">
                    <a:srgbClr val="000000">
                      <a:alpha val="43137"/>
                    </a:srgbClr>
                  </a:outerShdw>
                </a:effectLst>
              </a:rPr>
              <a:t>… and 51,000 casualties</a:t>
            </a:r>
            <a:r>
              <a:rPr lang="en-US" sz="2400" b="1" dirty="0" smtClean="0">
                <a:solidFill>
                  <a:schemeClr val="bg1"/>
                </a:solidFill>
                <a:effectLst>
                  <a:outerShdw blurRad="38100" dist="38100" dir="2700000" algn="tl">
                    <a:srgbClr val="000000">
                      <a:alpha val="43137"/>
                    </a:srgbClr>
                  </a:outerShdw>
                </a:effectLst>
              </a:rPr>
              <a:t/>
            </a:r>
            <a:br>
              <a:rPr lang="en-US" sz="2400" b="1" dirty="0" smtClean="0">
                <a:solidFill>
                  <a:schemeClr val="bg1"/>
                </a:solidFill>
                <a:effectLst>
                  <a:outerShdw blurRad="38100" dist="38100" dir="2700000" algn="tl">
                    <a:srgbClr val="000000">
                      <a:alpha val="43137"/>
                    </a:srgbClr>
                  </a:outerShdw>
                </a:effectLst>
              </a:rPr>
            </a:br>
            <a:r>
              <a:rPr lang="en-US" sz="2400" b="1" dirty="0" smtClean="0">
                <a:solidFill>
                  <a:schemeClr val="bg1"/>
                </a:solidFill>
                <a:effectLst>
                  <a:outerShdw blurRad="38100" dist="38100" dir="2700000" algn="tl">
                    <a:srgbClr val="000000">
                      <a:alpha val="43137"/>
                    </a:srgbClr>
                  </a:outerShdw>
                </a:effectLst>
              </a:rPr>
              <a:t>killed, wounded, or missing</a:t>
            </a:r>
            <a:endParaRPr lang="en-US" sz="1000" b="1" i="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600200"/>
            <a:ext cx="3124200" cy="4495800"/>
          </a:xfrm>
        </p:spPr>
        <p:txBody>
          <a:bodyPr anchor="t">
            <a:noAutofit/>
          </a:bodyPr>
          <a:lstStyle/>
          <a:p>
            <a:pPr algn="l"/>
            <a:r>
              <a:rPr lang="en-US" sz="2200" dirty="0" smtClean="0">
                <a:solidFill>
                  <a:schemeClr val="tx1"/>
                </a:solidFill>
                <a:latin typeface="Georgia" pitchFamily="18" charset="0"/>
              </a:rPr>
              <a:t>Lee </a:t>
            </a:r>
            <a:r>
              <a:rPr lang="en-US" sz="2200" dirty="0">
                <a:solidFill>
                  <a:schemeClr val="tx1"/>
                </a:solidFill>
                <a:latin typeface="Georgia" pitchFamily="18" charset="0"/>
              </a:rPr>
              <a:t>and his army left Pennsylvania and retreated back to Virginia</a:t>
            </a:r>
            <a:r>
              <a:rPr lang="en-US" sz="2200" dirty="0" smtClean="0">
                <a:solidFill>
                  <a:schemeClr val="tx1"/>
                </a:solidFill>
                <a:latin typeface="Georgia" pitchFamily="18" charset="0"/>
              </a:rPr>
              <a:t>.</a:t>
            </a:r>
            <a:br>
              <a:rPr lang="en-US" sz="2200" dirty="0" smtClean="0">
                <a:solidFill>
                  <a:schemeClr val="tx1"/>
                </a:solidFill>
                <a:latin typeface="Georgia" pitchFamily="18" charset="0"/>
              </a:rPr>
            </a:br>
            <a:r>
              <a:rPr lang="en-US" sz="2200" dirty="0">
                <a:solidFill>
                  <a:schemeClr val="tx1"/>
                </a:solidFill>
                <a:latin typeface="Georgia" pitchFamily="18" charset="0"/>
              </a:rPr>
              <a:t/>
            </a:r>
            <a:br>
              <a:rPr lang="en-US" sz="2200" dirty="0">
                <a:solidFill>
                  <a:schemeClr val="tx1"/>
                </a:solidFill>
                <a:latin typeface="Georgia" pitchFamily="18" charset="0"/>
              </a:rPr>
            </a:br>
            <a:r>
              <a:rPr lang="en-US" sz="2200" dirty="0">
                <a:solidFill>
                  <a:schemeClr val="tx1"/>
                </a:solidFill>
                <a:latin typeface="Georgia" pitchFamily="18" charset="0"/>
              </a:rPr>
              <a:t>Never again would the Confederates invade a Northern state </a:t>
            </a:r>
            <a:r>
              <a:rPr lang="en-US" sz="2200" dirty="0" smtClean="0">
                <a:solidFill>
                  <a:schemeClr val="tx1"/>
                </a:solidFill>
                <a:latin typeface="Georgia" pitchFamily="18" charset="0"/>
              </a:rPr>
              <a:t>in </a:t>
            </a:r>
            <a:r>
              <a:rPr lang="en-US" sz="2200" dirty="0">
                <a:solidFill>
                  <a:schemeClr val="tx1"/>
                </a:solidFill>
                <a:latin typeface="Georgia" pitchFamily="18" charset="0"/>
              </a:rPr>
              <a:t>large numbers.</a:t>
            </a:r>
            <a:endParaRPr lang="en-US" sz="2200" i="1" dirty="0">
              <a:solidFill>
                <a:schemeClr val="tx1"/>
              </a:solidFill>
              <a:latin typeface="Georgia" pitchFamily="18" charset="0"/>
            </a:endParaRPr>
          </a:p>
        </p:txBody>
      </p:sp>
      <p:pic>
        <p:nvPicPr>
          <p:cNvPr id="7" name="Content Placeholder 5" descr="20080910-194738-pic-519463682_s640x480.jpg"/>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81001" y="1600200"/>
            <a:ext cx="5334000" cy="4090988"/>
          </a:xfrm>
        </p:spPr>
      </p:pic>
      <p:sp>
        <p:nvSpPr>
          <p:cNvPr id="4"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dirty="0" smtClean="0">
                <a:solidFill>
                  <a:srgbClr val="4D4D4D"/>
                </a:solidFill>
              </a:rPr>
              <a:t>Gettysburg</a:t>
            </a:r>
            <a:endParaRPr lang="en-US" sz="4000" dirty="0">
              <a:solidFill>
                <a:srgbClr val="4D4D4D"/>
              </a:solidFill>
            </a:endParaRPr>
          </a:p>
        </p:txBody>
      </p:sp>
      <p:sp>
        <p:nvSpPr>
          <p:cNvPr id="8" name="TextBox 7"/>
          <p:cNvSpPr txBox="1"/>
          <p:nvPr/>
        </p:nvSpPr>
        <p:spPr>
          <a:xfrm>
            <a:off x="0" y="1022615"/>
            <a:ext cx="9144000" cy="430887"/>
          </a:xfrm>
          <a:prstGeom prst="rect">
            <a:avLst/>
          </a:prstGeom>
          <a:noFill/>
        </p:spPr>
        <p:txBody>
          <a:bodyPr wrap="square" rtlCol="0">
            <a:spAutoFit/>
          </a:bodyPr>
          <a:lstStyle/>
          <a:p>
            <a:pPr algn="ctr"/>
            <a:r>
              <a:rPr lang="en-US" sz="2200" dirty="0" smtClean="0">
                <a:solidFill>
                  <a:srgbClr val="292929"/>
                </a:solidFill>
                <a:latin typeface="Georgia" pitchFamily="18" charset="0"/>
              </a:rPr>
              <a:t>The Confederate Army of Northern Virginia was defeated </a:t>
            </a:r>
            <a:endParaRPr lang="en-US" sz="2200" dirty="0">
              <a:solidFill>
                <a:srgbClr val="292929"/>
              </a:solidFill>
              <a:latin typeface="Georgia"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228600"/>
            <a:ext cx="8944429" cy="838200"/>
          </a:xfrm>
        </p:spPr>
        <p:txBody>
          <a:bodyPr>
            <a:noAutofit/>
          </a:bodyPr>
          <a:lstStyle/>
          <a:p>
            <a:r>
              <a:rPr lang="en-US" sz="3200" dirty="0" smtClean="0"/>
              <a:t>After Vicksburg and Gettysburg,</a:t>
            </a:r>
            <a:r>
              <a:rPr lang="en-US" sz="3200" dirty="0" smtClean="0"/>
              <a:t> </a:t>
            </a:r>
            <a:br>
              <a:rPr lang="en-US" sz="3200" dirty="0" smtClean="0"/>
            </a:br>
            <a:r>
              <a:rPr lang="en-US" sz="3200" dirty="0" smtClean="0"/>
              <a:t>the </a:t>
            </a:r>
            <a:r>
              <a:rPr lang="en-US" sz="3200" dirty="0" smtClean="0"/>
              <a:t>situation looked like this:</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881359093"/>
              </p:ext>
            </p:extLst>
          </p:nvPr>
        </p:nvGraphicFramePr>
        <p:xfrm>
          <a:off x="781050" y="1524000"/>
          <a:ext cx="7581899" cy="4114803"/>
        </p:xfrm>
        <a:graphic>
          <a:graphicData uri="http://schemas.openxmlformats.org/drawingml/2006/table">
            <a:tbl>
              <a:tblPr/>
              <a:tblGrid>
                <a:gridCol w="2065704"/>
                <a:gridCol w="3221673"/>
                <a:gridCol w="1274735"/>
                <a:gridCol w="1019787"/>
              </a:tblGrid>
              <a:tr h="374073">
                <a:tc>
                  <a:txBody>
                    <a:bodyPr/>
                    <a:lstStyle/>
                    <a:p>
                      <a:pPr marL="0" marR="0">
                        <a:lnSpc>
                          <a:spcPct val="115000"/>
                        </a:lnSpc>
                        <a:spcBef>
                          <a:spcPts val="0"/>
                        </a:spcBef>
                        <a:spcAft>
                          <a:spcPts val="0"/>
                        </a:spcAft>
                      </a:pPr>
                      <a:r>
                        <a:rPr lang="en-US" sz="1200" b="1" dirty="0">
                          <a:solidFill>
                            <a:srgbClr val="225790"/>
                          </a:solidFill>
                          <a:latin typeface="+mj-lt"/>
                          <a:ea typeface="Times New Roman"/>
                        </a:rPr>
                        <a:t>Date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Battle Name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Causalities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225790"/>
                          </a:solidFill>
                          <a:latin typeface="+mj-lt"/>
                          <a:ea typeface="Times New Roman"/>
                        </a:rPr>
                        <a:t>Winner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073">
                <a:tc>
                  <a:txBody>
                    <a:bodyPr/>
                    <a:lstStyle/>
                    <a:p>
                      <a:pPr marL="0" marR="0">
                        <a:lnSpc>
                          <a:spcPct val="115000"/>
                        </a:lnSpc>
                        <a:spcBef>
                          <a:spcPts val="0"/>
                        </a:spcBef>
                        <a:spcAft>
                          <a:spcPts val="0"/>
                        </a:spcAft>
                      </a:pPr>
                      <a:r>
                        <a:rPr lang="en-US" sz="1200">
                          <a:latin typeface="Georgia"/>
                          <a:ea typeface="Times New Roman"/>
                        </a:rPr>
                        <a:t>April 12-13,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Attack on Fort Sumter, SC</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None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CSA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4073">
                <a:tc>
                  <a:txBody>
                    <a:bodyPr/>
                    <a:lstStyle/>
                    <a:p>
                      <a:pPr marL="0" marR="0">
                        <a:lnSpc>
                          <a:spcPct val="115000"/>
                        </a:lnSpc>
                        <a:spcBef>
                          <a:spcPts val="0"/>
                        </a:spcBef>
                        <a:spcAft>
                          <a:spcPts val="0"/>
                        </a:spcAft>
                      </a:pPr>
                      <a:r>
                        <a:rPr lang="en-US" sz="1200">
                          <a:latin typeface="Georgia"/>
                          <a:ea typeface="Times New Roman"/>
                        </a:rPr>
                        <a:t>July 21, 1861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First Manassas a.k.a. Bull Run,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4,700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4073">
                <a:tc>
                  <a:txBody>
                    <a:bodyPr/>
                    <a:lstStyle/>
                    <a:p>
                      <a:pPr marL="0" marR="0">
                        <a:lnSpc>
                          <a:spcPct val="115000"/>
                        </a:lnSpc>
                        <a:spcBef>
                          <a:spcPts val="0"/>
                        </a:spcBef>
                        <a:spcAft>
                          <a:spcPts val="0"/>
                        </a:spcAft>
                      </a:pPr>
                      <a:r>
                        <a:rPr lang="en-US" sz="1200">
                          <a:latin typeface="Georgia"/>
                          <a:ea typeface="Times New Roman"/>
                        </a:rPr>
                        <a:t>Feb. 11-16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Fort Henry/Fort Donelson, TN</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17,655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74073">
                <a:tc>
                  <a:txBody>
                    <a:bodyPr/>
                    <a:lstStyle/>
                    <a:p>
                      <a:pPr marL="0" marR="0">
                        <a:lnSpc>
                          <a:spcPct val="115000"/>
                        </a:lnSpc>
                        <a:spcBef>
                          <a:spcPts val="0"/>
                        </a:spcBef>
                        <a:spcAft>
                          <a:spcPts val="0"/>
                        </a:spcAft>
                      </a:pPr>
                      <a:r>
                        <a:rPr lang="en-US" sz="1200">
                          <a:latin typeface="Georgia"/>
                          <a:ea typeface="Times New Roman"/>
                        </a:rPr>
                        <a:t>April 6-7,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Shiloh a.k.a. Pittsburg Landing, TN</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34,445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74073">
                <a:tc>
                  <a:txBody>
                    <a:bodyPr/>
                    <a:lstStyle/>
                    <a:p>
                      <a:pPr marL="0" marR="0">
                        <a:lnSpc>
                          <a:spcPct val="115000"/>
                        </a:lnSpc>
                        <a:spcBef>
                          <a:spcPts val="0"/>
                        </a:spcBef>
                        <a:spcAft>
                          <a:spcPts val="0"/>
                        </a:spcAft>
                      </a:pPr>
                      <a:r>
                        <a:rPr lang="en-US" sz="1200">
                          <a:latin typeface="Georgia"/>
                          <a:ea typeface="Times New Roman"/>
                        </a:rPr>
                        <a:t>August 28-30,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Second Manassas </a:t>
                      </a:r>
                      <a:r>
                        <a:rPr lang="en-US" sz="1200" dirty="0" smtClean="0">
                          <a:latin typeface="Georgia"/>
                          <a:ea typeface="Times New Roman"/>
                        </a:rPr>
                        <a:t>aka</a:t>
                      </a:r>
                      <a:r>
                        <a:rPr lang="en-US" sz="1200" baseline="0" dirty="0" smtClean="0">
                          <a:latin typeface="Georgia"/>
                          <a:ea typeface="Times New Roman"/>
                        </a:rPr>
                        <a:t> Second</a:t>
                      </a:r>
                      <a:r>
                        <a:rPr lang="en-US" sz="1200" dirty="0" smtClean="0">
                          <a:latin typeface="Georgia"/>
                          <a:ea typeface="Times New Roman"/>
                        </a:rPr>
                        <a:t> Bull </a:t>
                      </a:r>
                      <a:r>
                        <a:rPr lang="en-US" sz="1200" dirty="0">
                          <a:latin typeface="Georgia"/>
                          <a:ea typeface="Times New Roman"/>
                        </a:rPr>
                        <a:t>Run,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22,180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4073">
                <a:tc>
                  <a:txBody>
                    <a:bodyPr/>
                    <a:lstStyle/>
                    <a:p>
                      <a:pPr marL="0" marR="0">
                        <a:lnSpc>
                          <a:spcPct val="115000"/>
                        </a:lnSpc>
                        <a:spcBef>
                          <a:spcPts val="0"/>
                        </a:spcBef>
                        <a:spcAft>
                          <a:spcPts val="0"/>
                        </a:spcAft>
                      </a:pPr>
                      <a:r>
                        <a:rPr lang="en-US" sz="1200">
                          <a:latin typeface="Georgia"/>
                          <a:ea typeface="Times New Roman"/>
                        </a:rPr>
                        <a:t>Sept. 17,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Antietam </a:t>
                      </a:r>
                      <a:r>
                        <a:rPr lang="en-US" sz="1200" dirty="0" smtClean="0">
                          <a:latin typeface="Georgia"/>
                          <a:ea typeface="Times New Roman"/>
                        </a:rPr>
                        <a:t> a.k.a.  </a:t>
                      </a:r>
                      <a:r>
                        <a:rPr lang="en-US" sz="1200" dirty="0">
                          <a:latin typeface="Georgia"/>
                          <a:ea typeface="Times New Roman"/>
                        </a:rPr>
                        <a:t>Sharpsburg, MD</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23,100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74073">
                <a:tc>
                  <a:txBody>
                    <a:bodyPr/>
                    <a:lstStyle/>
                    <a:p>
                      <a:pPr marL="0" marR="0">
                        <a:lnSpc>
                          <a:spcPct val="115000"/>
                        </a:lnSpc>
                        <a:spcBef>
                          <a:spcPts val="0"/>
                        </a:spcBef>
                        <a:spcAft>
                          <a:spcPts val="0"/>
                        </a:spcAft>
                      </a:pPr>
                      <a:r>
                        <a:rPr lang="en-US" sz="1200">
                          <a:latin typeface="Georgia"/>
                          <a:ea typeface="Times New Roman"/>
                        </a:rPr>
                        <a:t>Dec. 13, 1862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dirty="0">
                          <a:latin typeface="Georgia"/>
                          <a:ea typeface="Times New Roman"/>
                        </a:rPr>
                        <a:t>Fredericksburg, VA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17,929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4073">
                <a:tc>
                  <a:txBody>
                    <a:bodyPr/>
                    <a:lstStyle/>
                    <a:p>
                      <a:pPr marL="0" marR="0">
                        <a:lnSpc>
                          <a:spcPct val="115000"/>
                        </a:lnSpc>
                        <a:spcBef>
                          <a:spcPts val="0"/>
                        </a:spcBef>
                        <a:spcAft>
                          <a:spcPts val="0"/>
                        </a:spcAft>
                      </a:pPr>
                      <a:r>
                        <a:rPr lang="en-US" sz="1200">
                          <a:latin typeface="Georgia"/>
                          <a:ea typeface="Times New Roman"/>
                        </a:rPr>
                        <a:t>April 30-May 6,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Chancellorsville, VA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24,000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c>
                  <a:txBody>
                    <a:bodyPr/>
                    <a:lstStyle/>
                    <a:p>
                      <a:pPr marL="0" marR="0">
                        <a:lnSpc>
                          <a:spcPct val="115000"/>
                        </a:lnSpc>
                        <a:spcBef>
                          <a:spcPts val="0"/>
                        </a:spcBef>
                        <a:spcAft>
                          <a:spcPts val="0"/>
                        </a:spcAft>
                      </a:pPr>
                      <a:r>
                        <a:rPr lang="en-US" sz="1200">
                          <a:latin typeface="Georgia"/>
                          <a:ea typeface="Times New Roman"/>
                        </a:rPr>
                        <a:t>CSA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3"/>
                    </a:solidFill>
                  </a:tcPr>
                </a:tc>
              </a:tr>
              <a:tr h="374073">
                <a:tc>
                  <a:txBody>
                    <a:bodyPr/>
                    <a:lstStyle/>
                    <a:p>
                      <a:pPr marL="0" marR="0">
                        <a:lnSpc>
                          <a:spcPct val="115000"/>
                        </a:lnSpc>
                        <a:spcBef>
                          <a:spcPts val="0"/>
                        </a:spcBef>
                        <a:spcAft>
                          <a:spcPts val="0"/>
                        </a:spcAft>
                      </a:pPr>
                      <a:r>
                        <a:rPr lang="en-US" sz="1200" dirty="0">
                          <a:latin typeface="Georgia"/>
                          <a:ea typeface="Times New Roman"/>
                        </a:rPr>
                        <a:t>July 1-3, 1863</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Gettysburg, PA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51,000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USA</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374073">
                <a:tc>
                  <a:txBody>
                    <a:bodyPr/>
                    <a:lstStyle/>
                    <a:p>
                      <a:pPr marL="0" marR="0">
                        <a:lnSpc>
                          <a:spcPct val="115000"/>
                        </a:lnSpc>
                        <a:spcBef>
                          <a:spcPts val="0"/>
                        </a:spcBef>
                        <a:spcAft>
                          <a:spcPts val="0"/>
                        </a:spcAft>
                      </a:pPr>
                      <a:r>
                        <a:rPr lang="en-US" sz="1200">
                          <a:latin typeface="Georgia"/>
                          <a:ea typeface="Times New Roman"/>
                        </a:rPr>
                        <a:t>May 18 – July 4 1863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Siege of Vicksburg, MS</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a:latin typeface="Georgia"/>
                          <a:ea typeface="Times New Roman"/>
                        </a:rPr>
                        <a:t>19,233</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15000"/>
                        </a:lnSpc>
                        <a:spcBef>
                          <a:spcPts val="0"/>
                        </a:spcBef>
                        <a:spcAft>
                          <a:spcPts val="0"/>
                        </a:spcAft>
                      </a:pPr>
                      <a:r>
                        <a:rPr lang="en-US" sz="1200" dirty="0">
                          <a:latin typeface="Georgia"/>
                          <a:ea typeface="Times New Roman"/>
                        </a:rPr>
                        <a:t>USA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Aftermath</a:t>
            </a:r>
            <a:endParaRPr lang="en-US" dirty="0"/>
          </a:p>
        </p:txBody>
      </p:sp>
      <p:sp>
        <p:nvSpPr>
          <p:cNvPr id="3" name="Content Placeholder 2"/>
          <p:cNvSpPr>
            <a:spLocks noGrp="1"/>
          </p:cNvSpPr>
          <p:nvPr>
            <p:ph sz="half" idx="1"/>
          </p:nvPr>
        </p:nvSpPr>
        <p:spPr/>
        <p:txBody>
          <a:bodyPr/>
          <a:lstStyle/>
          <a:p>
            <a:pPr marL="0" indent="0" algn="ctr">
              <a:buNone/>
            </a:pPr>
            <a:r>
              <a:rPr lang="en-US" dirty="0" smtClean="0">
                <a:solidFill>
                  <a:srgbClr val="225790"/>
                </a:solidFill>
                <a:latin typeface="+mn-lt"/>
              </a:rPr>
              <a:t>In the United States</a:t>
            </a:r>
          </a:p>
          <a:p>
            <a:pPr marL="0" indent="0" algn="ctr">
              <a:buNone/>
            </a:pPr>
            <a:r>
              <a:rPr lang="en-US" sz="2200" dirty="0" smtClean="0"/>
              <a:t>The </a:t>
            </a:r>
            <a:r>
              <a:rPr lang="en-US" sz="2200" dirty="0"/>
              <a:t>victories at Gettysburg</a:t>
            </a:r>
            <a:r>
              <a:rPr lang="en-US" sz="2200" dirty="0" smtClean="0"/>
              <a:t> </a:t>
            </a:r>
            <a:br>
              <a:rPr lang="en-US" sz="2200" dirty="0" smtClean="0"/>
            </a:br>
            <a:r>
              <a:rPr lang="en-US" sz="2200" dirty="0" smtClean="0"/>
              <a:t>and </a:t>
            </a:r>
            <a:r>
              <a:rPr lang="en-US" sz="2200" dirty="0"/>
              <a:t>Vicksburg increased</a:t>
            </a:r>
            <a:r>
              <a:rPr lang="en-US" sz="2200" dirty="0" smtClean="0"/>
              <a:t> </a:t>
            </a:r>
            <a:br>
              <a:rPr lang="en-US" sz="2200" dirty="0" smtClean="0"/>
            </a:br>
            <a:r>
              <a:rPr lang="en-US" sz="2200" dirty="0" smtClean="0"/>
              <a:t>the </a:t>
            </a:r>
            <a:r>
              <a:rPr lang="en-US" sz="2200" dirty="0"/>
              <a:t>morale of the United States and its armies. Many people now felt that the war</a:t>
            </a:r>
            <a:r>
              <a:rPr lang="en-US" sz="2200" dirty="0" smtClean="0"/>
              <a:t> </a:t>
            </a:r>
            <a:br>
              <a:rPr lang="en-US" sz="2200" dirty="0" smtClean="0"/>
            </a:br>
            <a:r>
              <a:rPr lang="en-US" sz="2200" dirty="0" smtClean="0"/>
              <a:t>might </a:t>
            </a:r>
            <a:r>
              <a:rPr lang="en-US" sz="2200" dirty="0"/>
              <a:t>be won.</a:t>
            </a:r>
          </a:p>
        </p:txBody>
      </p:sp>
      <p:sp>
        <p:nvSpPr>
          <p:cNvPr id="4" name="Content Placeholder 3"/>
          <p:cNvSpPr>
            <a:spLocks noGrp="1"/>
          </p:cNvSpPr>
          <p:nvPr>
            <p:ph sz="half" idx="2"/>
          </p:nvPr>
        </p:nvSpPr>
        <p:spPr/>
        <p:txBody>
          <a:bodyPr/>
          <a:lstStyle/>
          <a:p>
            <a:pPr marL="0" indent="0" algn="ctr">
              <a:buNone/>
            </a:pPr>
            <a:r>
              <a:rPr lang="en-US" dirty="0" smtClean="0">
                <a:solidFill>
                  <a:srgbClr val="225790"/>
                </a:solidFill>
                <a:latin typeface="+mn-lt"/>
              </a:rPr>
              <a:t>In the Confederate States</a:t>
            </a:r>
          </a:p>
          <a:p>
            <a:pPr marL="0" indent="0" algn="ctr">
              <a:buNone/>
            </a:pPr>
            <a:r>
              <a:rPr lang="en-US" sz="2200" dirty="0" smtClean="0"/>
              <a:t>The </a:t>
            </a:r>
            <a:r>
              <a:rPr lang="en-US" sz="2200" dirty="0"/>
              <a:t>losses at Vicksburg and Gettysburg decreased the morale of the Confederate States and its armies.</a:t>
            </a:r>
            <a:endParaRPr lang="en-US" sz="2200" dirty="0" smtClean="0"/>
          </a:p>
          <a:p>
            <a:pPr marL="0" indent="0" algn="ctr">
              <a:buNone/>
            </a:pPr>
            <a:endParaRPr lang="en-US" sz="2200" dirty="0" smtClean="0"/>
          </a:p>
          <a:p>
            <a:pPr marL="0" indent="0" algn="ctr">
              <a:buNone/>
            </a:pPr>
            <a:r>
              <a:rPr lang="en-US" sz="2200" dirty="0" smtClean="0"/>
              <a:t>For </a:t>
            </a:r>
            <a:r>
              <a:rPr lang="en-US" sz="2200" dirty="0"/>
              <a:t>most of the </a:t>
            </a:r>
            <a:r>
              <a:rPr lang="en-US" sz="2200" dirty="0" smtClean="0"/>
              <a:t>remainder</a:t>
            </a:r>
            <a:br>
              <a:rPr lang="en-US" sz="2200" dirty="0" smtClean="0"/>
            </a:br>
            <a:r>
              <a:rPr lang="en-US" sz="2200" dirty="0" smtClean="0"/>
              <a:t> </a:t>
            </a:r>
            <a:r>
              <a:rPr lang="en-US" sz="2200" dirty="0"/>
              <a:t>of the war the Confederates would be fighting on</a:t>
            </a:r>
            <a:r>
              <a:rPr lang="en-US" sz="2200" dirty="0" smtClean="0"/>
              <a:t> </a:t>
            </a:r>
            <a:br>
              <a:rPr lang="en-US" sz="2200" dirty="0" smtClean="0"/>
            </a:br>
            <a:r>
              <a:rPr lang="en-US" sz="2200" dirty="0" smtClean="0"/>
              <a:t>the </a:t>
            </a:r>
            <a:r>
              <a:rPr lang="en-US" sz="2200" dirty="0" smtClean="0"/>
              <a:t>defensive.</a:t>
            </a:r>
            <a:endParaRPr lang="en-US" sz="2200" dirty="0"/>
          </a:p>
        </p:txBody>
      </p:sp>
      <p:cxnSp>
        <p:nvCxnSpPr>
          <p:cNvPr id="7" name="Straight Connector 6"/>
          <p:cNvCxnSpPr/>
          <p:nvPr/>
        </p:nvCxnSpPr>
        <p:spPr>
          <a:xfrm>
            <a:off x="4648200" y="1676400"/>
            <a:ext cx="0" cy="39624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718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605385"/>
            <a:ext cx="4038600" cy="4221905"/>
          </a:xfrm>
        </p:spPr>
      </p:pic>
      <p:sp>
        <p:nvSpPr>
          <p:cNvPr id="5" name="Content Placeholder 4"/>
          <p:cNvSpPr>
            <a:spLocks noGrp="1"/>
          </p:cNvSpPr>
          <p:nvPr>
            <p:ph sz="half" idx="2"/>
          </p:nvPr>
        </p:nvSpPr>
        <p:spPr/>
        <p:txBody>
          <a:bodyPr/>
          <a:lstStyle/>
          <a:p>
            <a:pPr marL="0" indent="0">
              <a:buNone/>
            </a:pPr>
            <a:r>
              <a:rPr lang="en-US" sz="2200" dirty="0">
                <a:solidFill>
                  <a:schemeClr val="tx1"/>
                </a:solidFill>
              </a:rPr>
              <a:t>Back at Gettysburg, the dead were buried in quickly dug battlefield graves.</a:t>
            </a:r>
            <a:endParaRPr lang="en-US" sz="2200" dirty="0"/>
          </a:p>
        </p:txBody>
      </p:sp>
      <p:sp>
        <p:nvSpPr>
          <p:cNvPr id="6" name="Title 5"/>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10" name="Content Placeholder 9"/>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895030"/>
            <a:ext cx="4038600" cy="2728214"/>
          </a:xfrm>
        </p:spPr>
      </p:pic>
      <p:sp>
        <p:nvSpPr>
          <p:cNvPr id="9" name="Content Placeholder 8"/>
          <p:cNvSpPr>
            <a:spLocks noGrp="1"/>
          </p:cNvSpPr>
          <p:nvPr>
            <p:ph sz="half" idx="2"/>
          </p:nvPr>
        </p:nvSpPr>
        <p:spPr>
          <a:xfrm>
            <a:off x="4648200" y="1828800"/>
            <a:ext cx="4038600" cy="3546001"/>
          </a:xfrm>
        </p:spPr>
        <p:txBody>
          <a:bodyPr/>
          <a:lstStyle/>
          <a:p>
            <a:pPr marL="0" indent="0">
              <a:buNone/>
            </a:pPr>
            <a:r>
              <a:rPr lang="en-US" sz="2200" dirty="0">
                <a:solidFill>
                  <a:schemeClr val="tx1"/>
                </a:solidFill>
              </a:rPr>
              <a:t>Most of the Confederate dead were left on the field in their shallow graves for eight to ten years until southern charity groups had most of the bodies taken away to cemeteries in the South.</a:t>
            </a:r>
            <a:endParaRPr lang="en-US"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latin typeface="Georgia" pitchFamily="18" charset="0"/>
              </a:rPr>
              <a:t>Shifting </a:t>
            </a:r>
            <a:r>
              <a:rPr lang="en-US" sz="4000" dirty="0" smtClean="0">
                <a:solidFill>
                  <a:srgbClr val="4D4D4D"/>
                </a:solidFill>
                <a:latin typeface="Georgia" pitchFamily="18" charset="0"/>
              </a:rPr>
              <a:t>Tides</a:t>
            </a:r>
            <a:endParaRPr lang="en-US" sz="4000"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299035"/>
            <a:ext cx="4038600" cy="2834604"/>
          </a:xfrm>
        </p:spPr>
      </p:pic>
      <p:sp>
        <p:nvSpPr>
          <p:cNvPr id="3" name="Content Placeholder 2"/>
          <p:cNvSpPr>
            <a:spLocks noGrp="1"/>
          </p:cNvSpPr>
          <p:nvPr>
            <p:ph sz="half" idx="2"/>
          </p:nvPr>
        </p:nvSpPr>
        <p:spPr>
          <a:xfrm>
            <a:off x="4724400" y="2133600"/>
            <a:ext cx="4038600" cy="4231801"/>
          </a:xfrm>
        </p:spPr>
        <p:txBody>
          <a:bodyPr/>
          <a:lstStyle/>
          <a:p>
            <a:pPr marL="0" indent="0">
              <a:buNone/>
            </a:pPr>
            <a:r>
              <a:rPr lang="en-US" sz="2200" dirty="0">
                <a:latin typeface="Georgia" pitchFamily="18" charset="0"/>
              </a:rPr>
              <a:t>Confederate success on the battlefield led to high morale among its citizens, whereas in the Union, morale was low. </a:t>
            </a:r>
          </a:p>
          <a:p>
            <a:pPr marL="0" indent="0">
              <a:buNone/>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8377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2092665"/>
            <a:ext cx="4038600" cy="3247345"/>
          </a:xfrm>
        </p:spPr>
      </p:pic>
      <p:sp>
        <p:nvSpPr>
          <p:cNvPr id="7" name="Content Placeholder 6"/>
          <p:cNvSpPr>
            <a:spLocks noGrp="1"/>
          </p:cNvSpPr>
          <p:nvPr>
            <p:ph sz="half" idx="2"/>
          </p:nvPr>
        </p:nvSpPr>
        <p:spPr>
          <a:xfrm>
            <a:off x="4648200" y="2057400"/>
            <a:ext cx="4038600" cy="3774601"/>
          </a:xfrm>
        </p:spPr>
        <p:txBody>
          <a:bodyPr/>
          <a:lstStyle/>
          <a:p>
            <a:pPr marL="0" indent="0">
              <a:buNone/>
            </a:pPr>
            <a:r>
              <a:rPr lang="en-US" sz="2200" dirty="0">
                <a:solidFill>
                  <a:schemeClr val="tx1"/>
                </a:solidFill>
              </a:rPr>
              <a:t>On November 19, 1863, a Soldiers’ National Cemetery was established at Gettysburg for the Union dead.</a:t>
            </a:r>
            <a:endParaRPr lang="en-US" sz="2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4D4D4D"/>
                </a:solidFill>
              </a:rPr>
              <a:t>The Aftermath</a:t>
            </a:r>
            <a:endParaRPr lang="en-US" sz="4000" dirty="0">
              <a:solidFill>
                <a:srgbClr val="4D4D4D"/>
              </a:solidFill>
            </a:endParaRPr>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24589"/>
            <a:ext cx="4038600" cy="3983496"/>
          </a:xfrm>
        </p:spPr>
      </p:pic>
      <p:sp>
        <p:nvSpPr>
          <p:cNvPr id="7" name="Content Placeholder 6"/>
          <p:cNvSpPr>
            <a:spLocks noGrp="1"/>
          </p:cNvSpPr>
          <p:nvPr>
            <p:ph sz="half" idx="2"/>
          </p:nvPr>
        </p:nvSpPr>
        <p:spPr/>
        <p:txBody>
          <a:bodyPr/>
          <a:lstStyle/>
          <a:p>
            <a:pPr marL="0" indent="0">
              <a:buNone/>
            </a:pPr>
            <a:r>
              <a:rPr lang="en-US" sz="2200" dirty="0">
                <a:solidFill>
                  <a:schemeClr val="tx1"/>
                </a:solidFill>
              </a:rPr>
              <a:t>Music was played and speeches were made, but the most significant speech, lasting approximately two minutes, was made by President Abraham Lincoln.</a:t>
            </a:r>
            <a:endParaRPr lang="en-US" sz="2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648164" y="1600200"/>
            <a:ext cx="3267236" cy="3886200"/>
          </a:xfrm>
        </p:spPr>
        <p:txBody>
          <a:bodyPr anchor="t">
            <a:normAutofit/>
          </a:bodyPr>
          <a:lstStyle/>
          <a:p>
            <a:pPr algn="l"/>
            <a:r>
              <a:rPr lang="en-US" sz="3600" dirty="0" smtClean="0">
                <a:solidFill>
                  <a:schemeClr val="tx1"/>
                </a:solidFill>
                <a:latin typeface="Georgia" pitchFamily="18" charset="0"/>
              </a:rPr>
              <a:t>Activity</a:t>
            </a:r>
            <a:r>
              <a:rPr lang="en-US" sz="2200" dirty="0" smtClean="0">
                <a:solidFill>
                  <a:schemeClr val="tx1"/>
                </a:solidFill>
                <a:latin typeface="Georgia" pitchFamily="18" charset="0"/>
              </a:rPr>
              <a:t/>
            </a:r>
            <a:br>
              <a:rPr lang="en-US" sz="2200" dirty="0" smtClean="0">
                <a:solidFill>
                  <a:schemeClr val="tx1"/>
                </a:solidFill>
                <a:latin typeface="Georgia" pitchFamily="18" charset="0"/>
              </a:rPr>
            </a:br>
            <a:r>
              <a:rPr lang="en-US" sz="2200" dirty="0" smtClean="0">
                <a:latin typeface="+mj-lt"/>
              </a:rPr>
              <a:t>Let’s </a:t>
            </a:r>
            <a:r>
              <a:rPr lang="en-US" sz="2200" dirty="0" smtClean="0">
                <a:latin typeface="+mj-lt"/>
              </a:rPr>
              <a:t>read the Gettysburg Address together. </a:t>
            </a:r>
            <a:endParaRPr lang="en-US" sz="2200" i="1" dirty="0">
              <a:latin typeface="+mj-lt"/>
            </a:endParaRPr>
          </a:p>
        </p:txBody>
      </p:sp>
      <p:pic>
        <p:nvPicPr>
          <p:cNvPr id="4" name="Content Placeholder 3" descr="gettsburgaddressnara.jpg"/>
          <p:cNvPicPr>
            <a:picLocks noGrp="1" noChangeAspect="1"/>
          </p:cNvPicPr>
          <p:nvPr>
            <p:ph idx="1"/>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rot="1037291">
            <a:off x="1514892" y="1501162"/>
            <a:ext cx="2512681" cy="4045956"/>
          </a:xfrm>
        </p:spPr>
      </p:pic>
      <p:sp>
        <p:nvSpPr>
          <p:cNvPr id="5" name="Title 2"/>
          <p:cNvSpPr txBox="1">
            <a:spLocks/>
          </p:cNvSpPr>
          <p:nvPr/>
        </p:nvSpPr>
        <p:spPr bwMode="auto">
          <a:xfrm>
            <a:off x="0" y="228600"/>
            <a:ext cx="9144000" cy="773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3200" dirty="0" smtClean="0">
                <a:solidFill>
                  <a:srgbClr val="4D4D4D"/>
                </a:solidFill>
              </a:rPr>
              <a:t>The Aftermath</a:t>
            </a:r>
            <a:endParaRPr lang="en-US" sz="3200" dirty="0">
              <a:solidFill>
                <a:srgbClr val="4D4D4D"/>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4800600" y="1752600"/>
            <a:ext cx="847564" cy="66675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228600"/>
            <a:ext cx="7162800" cy="5676900"/>
          </a:xfrm>
        </p:spPr>
        <p:txBody>
          <a:bodyPr>
            <a:noAutofit/>
          </a:bodyPr>
          <a:lstStyle/>
          <a:p>
            <a:r>
              <a:rPr lang="en-US" sz="5400" dirty="0" smtClean="0">
                <a:solidFill>
                  <a:schemeClr val="bg1"/>
                </a:solidFill>
              </a:rPr>
              <a:t>Why do you think Abraham Lincoln’s Gettysburg Address is still important today?</a:t>
            </a:r>
            <a:endParaRPr lang="en-US" sz="54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4D4D4D"/>
                </a:solidFill>
              </a:rPr>
              <a:t>Shifting Tides</a:t>
            </a:r>
            <a:endParaRPr lang="en-US" sz="4000" dirty="0">
              <a:solidFill>
                <a:srgbClr val="4D4D4D"/>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16874" y="1600200"/>
            <a:ext cx="5498326" cy="44958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66676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73113"/>
          </a:xfrm>
        </p:spPr>
        <p:txBody>
          <a:bodyPr/>
          <a:lstStyle/>
          <a:p>
            <a:r>
              <a:rPr lang="en-US" sz="4000" dirty="0" smtClean="0"/>
              <a:t>Shifting Tides Timeline</a:t>
            </a:r>
            <a:endParaRPr lang="en-US" sz="4000" dirty="0"/>
          </a:p>
        </p:txBody>
      </p:sp>
      <p:sp>
        <p:nvSpPr>
          <p:cNvPr id="4" name="Content Placeholder 3"/>
          <p:cNvSpPr>
            <a:spLocks noGrp="1"/>
          </p:cNvSpPr>
          <p:nvPr>
            <p:ph sz="half" idx="2"/>
          </p:nvPr>
        </p:nvSpPr>
        <p:spPr>
          <a:xfrm>
            <a:off x="1371600" y="5334000"/>
            <a:ext cx="7772399" cy="1143000"/>
          </a:xfrm>
        </p:spPr>
        <p:txBody>
          <a:bodyPr/>
          <a:lstStyle/>
          <a:p>
            <a:pPr marL="0" indent="0">
              <a:buNone/>
            </a:pPr>
            <a:r>
              <a:rPr lang="en-US" sz="2200" b="1" dirty="0" smtClean="0">
                <a:solidFill>
                  <a:srgbClr val="292929"/>
                </a:solidFill>
              </a:rPr>
              <a:t>At </a:t>
            </a:r>
            <a:r>
              <a:rPr lang="en-US" sz="2200" b="1" dirty="0">
                <a:solidFill>
                  <a:srgbClr val="292929"/>
                </a:solidFill>
              </a:rPr>
              <a:t>the top of your paper is a list of </a:t>
            </a:r>
            <a:r>
              <a:rPr lang="en-US" sz="2200" b="1" dirty="0" smtClean="0">
                <a:solidFill>
                  <a:srgbClr val="292929"/>
                </a:solidFill>
              </a:rPr>
              <a:t>battles... </a:t>
            </a:r>
          </a:p>
          <a:p>
            <a:pPr marL="0" indent="0">
              <a:buNone/>
            </a:pPr>
            <a:r>
              <a:rPr lang="en-US" sz="2200" dirty="0" smtClean="0">
                <a:solidFill>
                  <a:srgbClr val="225790"/>
                </a:solidFill>
                <a:latin typeface="+mj-lt"/>
              </a:rPr>
              <a:t>1. </a:t>
            </a:r>
            <a:r>
              <a:rPr lang="en-US" sz="2200" dirty="0">
                <a:solidFill>
                  <a:srgbClr val="225790"/>
                </a:solidFill>
                <a:latin typeface="+mj-lt"/>
              </a:rPr>
              <a:t>W</a:t>
            </a:r>
            <a:r>
              <a:rPr lang="en-US" sz="2200" dirty="0" smtClean="0">
                <a:solidFill>
                  <a:srgbClr val="225790"/>
                </a:solidFill>
                <a:latin typeface="+mj-lt"/>
              </a:rPr>
              <a:t>rite </a:t>
            </a:r>
            <a:r>
              <a:rPr lang="en-US" sz="2200" dirty="0">
                <a:solidFill>
                  <a:srgbClr val="225790"/>
                </a:solidFill>
                <a:latin typeface="+mj-lt"/>
              </a:rPr>
              <a:t>the battles in order on the timeline at the </a:t>
            </a:r>
            <a:r>
              <a:rPr lang="en-US" sz="2200" dirty="0" smtClean="0">
                <a:solidFill>
                  <a:srgbClr val="225790"/>
                </a:solidFill>
                <a:latin typeface="+mj-lt"/>
              </a:rPr>
              <a:t>bottom</a:t>
            </a:r>
            <a:br>
              <a:rPr lang="en-US" sz="2200" dirty="0" smtClean="0">
                <a:solidFill>
                  <a:srgbClr val="225790"/>
                </a:solidFill>
                <a:latin typeface="+mj-lt"/>
              </a:rPr>
            </a:br>
            <a:r>
              <a:rPr lang="en-US" sz="2200" dirty="0" smtClean="0">
                <a:solidFill>
                  <a:srgbClr val="225790"/>
                </a:solidFill>
                <a:latin typeface="+mj-lt"/>
              </a:rPr>
              <a:t>of </a:t>
            </a:r>
            <a:r>
              <a:rPr lang="en-US" sz="2200" dirty="0">
                <a:solidFill>
                  <a:srgbClr val="225790"/>
                </a:solidFill>
                <a:latin typeface="+mj-lt"/>
              </a:rPr>
              <a:t>your paper. </a:t>
            </a:r>
          </a:p>
        </p:txBody>
      </p:sp>
      <p:pic>
        <p:nvPicPr>
          <p:cNvPr id="3" name="Picture 2"/>
          <p:cNvPicPr>
            <a:picLocks noChangeAspect="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609600" y="5257800"/>
            <a:ext cx="847564" cy="666750"/>
          </a:xfrm>
          <a:prstGeom prst="rect">
            <a:avLst/>
          </a:prstGeom>
        </p:spPr>
      </p:pic>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838200" y="1219200"/>
            <a:ext cx="7186749" cy="3930253"/>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6281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162"/>
            <a:ext cx="9144000" cy="1040238"/>
          </a:xfrm>
        </p:spPr>
        <p:txBody>
          <a:bodyPr>
            <a:noAutofit/>
          </a:bodyPr>
          <a:lstStyle/>
          <a:p>
            <a:r>
              <a:rPr lang="en-US" sz="4000" dirty="0" smtClean="0">
                <a:solidFill>
                  <a:srgbClr val="4D4D4D"/>
                </a:solidFill>
              </a:rPr>
              <a:t>Shifting Tides Map</a:t>
            </a:r>
            <a:endParaRPr lang="en-US" sz="4000" b="1" dirty="0">
              <a:solidFill>
                <a:srgbClr val="4D4D4D"/>
              </a:solidFill>
            </a:endParaRPr>
          </a:p>
        </p:txBody>
      </p:sp>
      <p:sp>
        <p:nvSpPr>
          <p:cNvPr id="8" name="TextBox 7"/>
          <p:cNvSpPr txBox="1"/>
          <p:nvPr/>
        </p:nvSpPr>
        <p:spPr>
          <a:xfrm>
            <a:off x="1295400" y="5467350"/>
            <a:ext cx="7772400" cy="1061829"/>
          </a:xfrm>
          <a:prstGeom prst="rect">
            <a:avLst/>
          </a:prstGeom>
          <a:noFill/>
        </p:spPr>
        <p:txBody>
          <a:bodyPr wrap="square" rtlCol="0">
            <a:spAutoFit/>
          </a:bodyPr>
          <a:lstStyle/>
          <a:p>
            <a:r>
              <a:rPr lang="en-US" sz="2100" b="1" dirty="0" smtClean="0">
                <a:solidFill>
                  <a:srgbClr val="292929"/>
                </a:solidFill>
                <a:latin typeface="Georgia" pitchFamily="18" charset="0"/>
              </a:rPr>
              <a:t>As </a:t>
            </a:r>
            <a:r>
              <a:rPr lang="en-US" sz="2100" b="1" dirty="0">
                <a:solidFill>
                  <a:srgbClr val="292929"/>
                </a:solidFill>
                <a:latin typeface="Georgia" pitchFamily="18" charset="0"/>
              </a:rPr>
              <a:t>we discuss each battle you will… </a:t>
            </a:r>
            <a:endParaRPr lang="en-US" sz="2100" dirty="0" smtClean="0">
              <a:solidFill>
                <a:srgbClr val="292929"/>
              </a:solidFill>
              <a:latin typeface="Georgia" pitchFamily="18" charset="0"/>
            </a:endParaRPr>
          </a:p>
          <a:p>
            <a:pPr marL="457200" indent="-457200">
              <a:buAutoNum type="arabicPeriod"/>
            </a:pPr>
            <a:r>
              <a:rPr lang="en-US" sz="2100" dirty="0" smtClean="0">
                <a:solidFill>
                  <a:srgbClr val="225790"/>
                </a:solidFill>
                <a:latin typeface="+mj-lt"/>
              </a:rPr>
              <a:t>Highlight the battle on your map indicating which side won.  </a:t>
            </a:r>
          </a:p>
          <a:p>
            <a:pPr marL="457200" indent="-457200">
              <a:buAutoNum type="arabicPeriod"/>
            </a:pPr>
            <a:r>
              <a:rPr lang="en-US" sz="2100" dirty="0" smtClean="0">
                <a:solidFill>
                  <a:srgbClr val="225790"/>
                </a:solidFill>
                <a:latin typeface="+mj-lt"/>
              </a:rPr>
              <a:t>Tally the winners for each battle.</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466850" y="1371600"/>
            <a:ext cx="6210300" cy="38439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flipH="1">
            <a:off x="381000" y="5334000"/>
            <a:ext cx="847564" cy="6667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04800"/>
            <a:ext cx="9144000" cy="704850"/>
          </a:xfrm>
        </p:spPr>
        <p:txBody>
          <a:bodyPr>
            <a:normAutofit fontScale="90000"/>
          </a:bodyPr>
          <a:lstStyle/>
          <a:p>
            <a:r>
              <a:rPr lang="en-US" sz="4900" dirty="0" smtClean="0"/>
              <a:t>Fort Sumter </a:t>
            </a:r>
            <a:r>
              <a:rPr lang="en-US" dirty="0" smtClean="0"/>
              <a:t/>
            </a:r>
            <a:br>
              <a:rPr lang="en-US" dirty="0" smtClean="0"/>
            </a:br>
            <a:r>
              <a:rPr lang="en-US" sz="3100" dirty="0" smtClean="0">
                <a:solidFill>
                  <a:schemeClr val="tx1"/>
                </a:solidFill>
                <a:latin typeface="+mj-lt"/>
              </a:rPr>
              <a:t>April 12, 1861</a:t>
            </a:r>
            <a:endParaRPr lang="en-US" sz="3100" dirty="0">
              <a:solidFill>
                <a:schemeClr val="tx1"/>
              </a:solidFill>
              <a:latin typeface="+mj-lt"/>
            </a:endParaRPr>
          </a:p>
        </p:txBody>
      </p:sp>
      <p:pic>
        <p:nvPicPr>
          <p:cNvPr id="4" name="Content Placeholder 3" descr="fortsumternara.jpg"/>
          <p:cNvPicPr>
            <a:picLocks noGrp="1" noChangeAspect="1"/>
          </p:cNvPicPr>
          <p:nvPr>
            <p:ph idx="4294967295"/>
          </p:nvPr>
        </p:nvPicPr>
        <p:blipFill>
          <a:blip r:embed="rId3" cstate="print"/>
          <a:stretch>
            <a:fillRect/>
          </a:stretch>
        </p:blipFill>
        <p:spPr>
          <a:xfrm>
            <a:off x="429207" y="1524000"/>
            <a:ext cx="4142792" cy="2819400"/>
          </a:xfrm>
        </p:spPr>
      </p:pic>
      <p:sp>
        <p:nvSpPr>
          <p:cNvPr id="6" name="Rectangle 5"/>
          <p:cNvSpPr/>
          <p:nvPr/>
        </p:nvSpPr>
        <p:spPr>
          <a:xfrm>
            <a:off x="4800600" y="1382554"/>
            <a:ext cx="3574081" cy="4708981"/>
          </a:xfrm>
          <a:prstGeom prst="rect">
            <a:avLst/>
          </a:prstGeom>
        </p:spPr>
        <p:txBody>
          <a:bodyPr wrap="square">
            <a:spAutoFit/>
          </a:bodyPr>
          <a:lstStyle/>
          <a:p>
            <a:r>
              <a:rPr lang="en-US" sz="2000" dirty="0" smtClean="0">
                <a:latin typeface="Georgia" pitchFamily="18" charset="0"/>
              </a:rPr>
              <a:t>On April 12, 1861, the Confederate army fired upon Fort Sumter, which guarded the port of Charleston SC. At 2:30 pm the next day, Union forces surrendered the fort.  After this attack President Lincoln called for 75,000 volunteers. </a:t>
            </a:r>
            <a:r>
              <a:rPr lang="en-US" sz="2000" dirty="0" smtClean="0">
                <a:latin typeface="Georgia" pitchFamily="18" charset="0"/>
              </a:rPr>
              <a:t> </a:t>
            </a:r>
          </a:p>
          <a:p>
            <a:endParaRPr lang="en-US" sz="2000" dirty="0" smtClean="0">
              <a:latin typeface="Georgia" pitchFamily="18" charset="0"/>
            </a:endParaRPr>
          </a:p>
          <a:p>
            <a:r>
              <a:rPr lang="en-US" sz="2000" dirty="0" smtClean="0">
                <a:solidFill>
                  <a:srgbClr val="225790"/>
                </a:solidFill>
                <a:latin typeface="+mj-lt"/>
              </a:rPr>
              <a:t>Make </a:t>
            </a:r>
            <a:r>
              <a:rPr lang="en-US" sz="2000" dirty="0" smtClean="0">
                <a:solidFill>
                  <a:srgbClr val="225790"/>
                </a:solidFill>
                <a:latin typeface="+mj-lt"/>
              </a:rPr>
              <a:t>a tally mark under the Confederate Victory column.  Find </a:t>
            </a:r>
            <a:r>
              <a:rPr lang="en-US" sz="2000" i="1" dirty="0" smtClean="0">
                <a:solidFill>
                  <a:srgbClr val="225790"/>
                </a:solidFill>
                <a:latin typeface="+mj-lt"/>
              </a:rPr>
              <a:t>Fort Sumter </a:t>
            </a:r>
            <a:r>
              <a:rPr lang="en-US" sz="2000" dirty="0" smtClean="0">
                <a:solidFill>
                  <a:srgbClr val="225790"/>
                </a:solidFill>
                <a:latin typeface="+mj-lt"/>
              </a:rPr>
              <a:t>on your map and highlight it as a Confederate victory. </a:t>
            </a:r>
          </a:p>
        </p:txBody>
      </p:sp>
      <p:pic>
        <p:nvPicPr>
          <p:cNvPr id="1027" name="Picture 3"/>
          <p:cNvPicPr>
            <a:picLocks noChangeAspect="1" noChangeArrowheads="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370414" y="4520806"/>
            <a:ext cx="1201586" cy="1879923"/>
          </a:xfrm>
          <a:prstGeom prst="rect">
            <a:avLst/>
          </a:prstGeom>
          <a:noFill/>
          <a:ln w="9525">
            <a:noFill/>
            <a:miter lim="800000"/>
            <a:headEnd/>
            <a:tailEnd/>
          </a:ln>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00357" y="4520809"/>
            <a:ext cx="1291551" cy="1879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smtClean="0"/>
              <a:t>First Manassas (Bull Run)</a:t>
            </a:r>
            <a:r>
              <a:rPr lang="en-US" dirty="0" smtClean="0"/>
              <a:t/>
            </a:r>
            <a:br>
              <a:rPr lang="en-US" dirty="0" smtClean="0"/>
            </a:br>
            <a:r>
              <a:rPr lang="en-US" sz="3100" dirty="0" smtClean="0">
                <a:solidFill>
                  <a:srgbClr val="000000"/>
                </a:solidFill>
                <a:latin typeface="+mj-lt"/>
              </a:rPr>
              <a:t>July 21, 1861</a:t>
            </a:r>
            <a:endParaRPr lang="en-US" sz="3100" dirty="0">
              <a:solidFill>
                <a:srgbClr val="000000"/>
              </a:solidFill>
              <a:latin typeface="+mj-lt"/>
            </a:endParaRPr>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57200" y="1759829"/>
            <a:ext cx="4038600" cy="2964571"/>
          </a:xfrm>
        </p:spPr>
      </p:pic>
      <p:sp>
        <p:nvSpPr>
          <p:cNvPr id="4" name="Content Placeholder 3"/>
          <p:cNvSpPr>
            <a:spLocks noGrp="1"/>
          </p:cNvSpPr>
          <p:nvPr>
            <p:ph sz="half" idx="2"/>
          </p:nvPr>
        </p:nvSpPr>
        <p:spPr>
          <a:xfrm>
            <a:off x="4648200" y="1752600"/>
            <a:ext cx="4038600" cy="5562600"/>
          </a:xfrm>
        </p:spPr>
        <p:txBody>
          <a:bodyPr/>
          <a:lstStyle/>
          <a:p>
            <a:pPr marL="0" indent="0">
              <a:buNone/>
            </a:pPr>
            <a:r>
              <a:rPr lang="en-US" sz="2000" dirty="0">
                <a:latin typeface="Georgia" pitchFamily="18" charset="0"/>
              </a:rPr>
              <a:t>The </a:t>
            </a:r>
            <a:r>
              <a:rPr lang="en-US" sz="2000" b="1" dirty="0">
                <a:solidFill>
                  <a:srgbClr val="225790"/>
                </a:solidFill>
                <a:latin typeface="Georgia" pitchFamily="18" charset="0"/>
              </a:rPr>
              <a:t>first major battle </a:t>
            </a:r>
            <a:r>
              <a:rPr lang="en-US" sz="2000" dirty="0">
                <a:latin typeface="Georgia" pitchFamily="18" charset="0"/>
              </a:rPr>
              <a:t>of the Civil War occurred North of Manassas Junction about 20 miles west of Washington, DC.  </a:t>
            </a:r>
          </a:p>
          <a:p>
            <a:pPr marL="0" indent="0">
              <a:buNone/>
            </a:pPr>
            <a:r>
              <a:rPr lang="en-US" sz="2000" dirty="0">
                <a:latin typeface="Georgia" pitchFamily="18" charset="0"/>
              </a:rPr>
              <a:t>There was confusion on the battlefield because soldiers were untrained and many of the uniforms and flags were similar.  With 4,700 casualties </a:t>
            </a:r>
            <a:r>
              <a:rPr lang="en-US" sz="2000" b="1" dirty="0">
                <a:solidFill>
                  <a:srgbClr val="225790"/>
                </a:solidFill>
                <a:latin typeface="Georgia" pitchFamily="18" charset="0"/>
              </a:rPr>
              <a:t>America realized that the war was not going to be short or easy</a:t>
            </a:r>
            <a:r>
              <a:rPr lang="en-US" sz="2000" dirty="0">
                <a:solidFill>
                  <a:srgbClr val="225790"/>
                </a:solidFill>
                <a:latin typeface="Georgia" pitchFamily="18" charset="0"/>
              </a:rPr>
              <a:t>. </a:t>
            </a:r>
            <a:r>
              <a:rPr lang="en-US" sz="2000" dirty="0" smtClean="0">
                <a:solidFill>
                  <a:srgbClr val="225790"/>
                </a:solidFill>
                <a:latin typeface="Georgia" pitchFamily="18" charset="0"/>
              </a:rPr>
              <a:t> </a:t>
            </a:r>
          </a:p>
          <a:p>
            <a:pPr marL="0" indent="0">
              <a:buNone/>
            </a:pPr>
            <a:endParaRPr lang="en-US" sz="2000" dirty="0" smtClean="0">
              <a:solidFill>
                <a:srgbClr val="225790"/>
              </a:solidFill>
              <a:latin typeface="Georgia" pitchFamily="18" charset="0"/>
            </a:endParaRPr>
          </a:p>
          <a:p>
            <a:pPr marL="0" indent="0">
              <a:buNone/>
            </a:pPr>
            <a:r>
              <a:rPr lang="en-US" sz="2000" dirty="0" smtClean="0">
                <a:solidFill>
                  <a:srgbClr val="225790"/>
                </a:solidFill>
                <a:latin typeface="+mj-lt"/>
              </a:rPr>
              <a:t>Tally </a:t>
            </a:r>
            <a:r>
              <a:rPr lang="en-US" sz="2000" dirty="0">
                <a:solidFill>
                  <a:srgbClr val="225790"/>
                </a:solidFill>
                <a:latin typeface="+mj-lt"/>
              </a:rPr>
              <a:t>and highlight Manassas as a Confederate victory.  </a:t>
            </a:r>
          </a:p>
          <a:p>
            <a:pPr marL="0" indent="0">
              <a:buNone/>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Forts Henry and </a:t>
            </a:r>
            <a:r>
              <a:rPr lang="en-US" dirty="0" err="1" smtClean="0"/>
              <a:t>Donelson</a:t>
            </a:r>
            <a:r>
              <a:rPr lang="en-US" dirty="0" smtClean="0"/>
              <a:t> </a:t>
            </a:r>
            <a:r>
              <a:rPr lang="en-US" sz="4000" dirty="0" smtClean="0"/>
              <a:t/>
            </a:r>
            <a:br>
              <a:rPr lang="en-US" sz="4000" dirty="0" smtClean="0"/>
            </a:br>
            <a:r>
              <a:rPr lang="en-US" sz="2800" dirty="0" smtClean="0">
                <a:solidFill>
                  <a:schemeClr val="tx1"/>
                </a:solidFill>
                <a:latin typeface="+mj-lt"/>
              </a:rPr>
              <a:t>February 1862 </a:t>
            </a:r>
            <a:endParaRPr lang="en-US" sz="2800" dirty="0">
              <a:solidFill>
                <a:schemeClr val="tx1"/>
              </a:solidFill>
              <a:latin typeface="+mj-lt"/>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3400" y="1905000"/>
            <a:ext cx="3909046" cy="2819400"/>
          </a:xfrm>
        </p:spPr>
      </p:pic>
      <p:sp>
        <p:nvSpPr>
          <p:cNvPr id="4" name="Content Placeholder 3"/>
          <p:cNvSpPr>
            <a:spLocks noGrp="1"/>
          </p:cNvSpPr>
          <p:nvPr>
            <p:ph sz="half" idx="2"/>
          </p:nvPr>
        </p:nvSpPr>
        <p:spPr>
          <a:xfrm>
            <a:off x="4648200" y="1752600"/>
            <a:ext cx="4038600" cy="5029200"/>
          </a:xfrm>
        </p:spPr>
        <p:txBody>
          <a:bodyPr/>
          <a:lstStyle/>
          <a:p>
            <a:pPr marL="0" indent="0">
              <a:buNone/>
            </a:pPr>
            <a:r>
              <a:rPr lang="en-US" sz="2000" dirty="0">
                <a:latin typeface="Georgia" pitchFamily="18" charset="0"/>
              </a:rPr>
              <a:t>Ulysses S. Grant gained control of Forts Henry and </a:t>
            </a:r>
            <a:r>
              <a:rPr lang="en-US" sz="2000" dirty="0" err="1">
                <a:latin typeface="Georgia" pitchFamily="18" charset="0"/>
              </a:rPr>
              <a:t>Donelson</a:t>
            </a:r>
            <a:r>
              <a:rPr lang="en-US" sz="2000" dirty="0">
                <a:latin typeface="Georgia" pitchFamily="18" charset="0"/>
              </a:rPr>
              <a:t> in February 1862,  earning him the nickname "Unconditional Surrender" Grant.  The fall of Forts Henry and </a:t>
            </a:r>
            <a:r>
              <a:rPr lang="en-US" sz="2000" dirty="0" err="1">
                <a:latin typeface="Georgia" pitchFamily="18" charset="0"/>
              </a:rPr>
              <a:t>Donelson</a:t>
            </a:r>
            <a:r>
              <a:rPr lang="en-US" sz="2000" dirty="0">
                <a:latin typeface="Georgia" pitchFamily="18" charset="0"/>
              </a:rPr>
              <a:t> was a tremendous victory for the Union, opening up the Union war effort in Tennessee and Alabama.  There were </a:t>
            </a:r>
            <a:r>
              <a:rPr lang="en-US" sz="2000" dirty="0">
                <a:latin typeface="Georgia" pitchFamily="18" charset="0"/>
                <a:ea typeface="Times New Roman"/>
              </a:rPr>
              <a:t>17,655 </a:t>
            </a:r>
            <a:r>
              <a:rPr lang="en-US" sz="2000" dirty="0">
                <a:latin typeface="Georgia" pitchFamily="18" charset="0"/>
              </a:rPr>
              <a:t>casualties in these battles. </a:t>
            </a:r>
            <a:r>
              <a:rPr lang="en-US" sz="2000" dirty="0" smtClean="0">
                <a:latin typeface="Georgia" pitchFamily="18" charset="0"/>
              </a:rPr>
              <a:t> </a:t>
            </a:r>
          </a:p>
          <a:p>
            <a:pPr marL="0" indent="0">
              <a:buNone/>
            </a:pPr>
            <a:endParaRPr lang="en-US" sz="2000" dirty="0" smtClean="0">
              <a:latin typeface="Georgia" pitchFamily="18" charset="0"/>
            </a:endParaRPr>
          </a:p>
          <a:p>
            <a:pPr marL="0" indent="0">
              <a:buNone/>
            </a:pPr>
            <a:r>
              <a:rPr lang="en-US" sz="2000" dirty="0" smtClean="0">
                <a:solidFill>
                  <a:srgbClr val="225790"/>
                </a:solidFill>
                <a:latin typeface="+mj-lt"/>
              </a:rPr>
              <a:t>Tally </a:t>
            </a:r>
            <a:r>
              <a:rPr lang="en-US" sz="2000" dirty="0">
                <a:solidFill>
                  <a:srgbClr val="225790"/>
                </a:solidFill>
                <a:latin typeface="+mj-lt"/>
              </a:rPr>
              <a:t>and highlight both forts on your map as Union victories.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5522</TotalTime>
  <Words>1738</Words>
  <Application>Microsoft Macintosh PowerPoint</Application>
  <PresentationFormat>On-screen Show (4:3)</PresentationFormat>
  <Paragraphs>188</Paragraphs>
  <Slides>33</Slides>
  <Notes>15</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Curriculum</vt:lpstr>
      <vt:lpstr>1863: Shifting Tides</vt:lpstr>
      <vt:lpstr>Shifting Tides</vt:lpstr>
      <vt:lpstr>Shifting Tides</vt:lpstr>
      <vt:lpstr>Shifting Tides</vt:lpstr>
      <vt:lpstr>Shifting Tides Timeline</vt:lpstr>
      <vt:lpstr>Shifting Tides Map</vt:lpstr>
      <vt:lpstr>Fort Sumter  April 12, 1861</vt:lpstr>
      <vt:lpstr>First Manassas (Bull Run) July 21, 1861</vt:lpstr>
      <vt:lpstr>Forts Henry and Donelson  February 1862 </vt:lpstr>
      <vt:lpstr>Battle of Shiloh April 6-7, 1862</vt:lpstr>
      <vt:lpstr>Second Manassas (Second Bull Run) August 28-30, 1862 </vt:lpstr>
      <vt:lpstr>Antietam September 17, 1862</vt:lpstr>
      <vt:lpstr>Fredericksburg December 13, 1862 </vt:lpstr>
      <vt:lpstr>Chancellorsville April 30-May 6, 1863</vt:lpstr>
      <vt:lpstr>The situation as the summer of 1863 arrives is:</vt:lpstr>
      <vt:lpstr>Vicksburg May 18 - July 4, 1863</vt:lpstr>
      <vt:lpstr>A loss at Vicksburg would mean that the Confederate territory would be cut in half. </vt:lpstr>
      <vt:lpstr>Vicksburg</vt:lpstr>
      <vt:lpstr>Gettysburg July 1-3, 1863</vt:lpstr>
      <vt:lpstr>At this point in the war, the Confederate Army of Northern Virginia had a winning record.   And Confederate General, Robert E. Lee had a plan to move his army north.</vt:lpstr>
      <vt:lpstr>Gettysburg</vt:lpstr>
      <vt:lpstr>Gettysburg</vt:lpstr>
      <vt:lpstr>After three days of fighting…</vt:lpstr>
      <vt:lpstr>… and 51,000 casualties killed, wounded, or missing</vt:lpstr>
      <vt:lpstr>Lee and his army left Pennsylvania and retreated back to Virginia.  Never again would the Confederates invade a Northern state in large numbers.</vt:lpstr>
      <vt:lpstr>After Vicksburg and Gettysburg,  the situation looked like this:</vt:lpstr>
      <vt:lpstr>The Aftermath</vt:lpstr>
      <vt:lpstr>The Aftermath</vt:lpstr>
      <vt:lpstr>The Aftermath</vt:lpstr>
      <vt:lpstr>The Aftermath</vt:lpstr>
      <vt:lpstr>The Aftermath</vt:lpstr>
      <vt:lpstr>Activity Let’s read the Gettysburg Address together. </vt:lpstr>
      <vt:lpstr>Why do you think Abraham Lincoln’s Gettysburg Address is still important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Shifting Tides (Because we guess that we’re on the beach)</dc:title>
  <dc:creator>Sheralyn</dc:creator>
  <cp:lastModifiedBy>Wendy Woodford</cp:lastModifiedBy>
  <cp:revision>373</cp:revision>
  <cp:lastPrinted>2010-12-29T19:42:45Z</cp:lastPrinted>
  <dcterms:created xsi:type="dcterms:W3CDTF">2011-02-25T18:35:01Z</dcterms:created>
  <dcterms:modified xsi:type="dcterms:W3CDTF">2011-02-25T20:53:29Z</dcterms:modified>
</cp:coreProperties>
</file>