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93" r:id="rId2"/>
    <p:sldId id="256" r:id="rId3"/>
    <p:sldId id="258" r:id="rId4"/>
    <p:sldId id="266" r:id="rId5"/>
    <p:sldId id="265" r:id="rId6"/>
    <p:sldId id="268" r:id="rId7"/>
    <p:sldId id="271" r:id="rId8"/>
    <p:sldId id="283" r:id="rId9"/>
    <p:sldId id="288" r:id="rId10"/>
    <p:sldId id="289" r:id="rId11"/>
    <p:sldId id="282" r:id="rId12"/>
    <p:sldId id="292" r:id="rId13"/>
    <p:sldId id="287" r:id="rId14"/>
    <p:sldId id="267" r:id="rId15"/>
    <p:sldId id="281" r:id="rId16"/>
    <p:sldId id="290" r:id="rId17"/>
    <p:sldId id="291" r:id="rId18"/>
    <p:sldId id="285" r:id="rId19"/>
    <p:sldId id="284" r:id="rId20"/>
    <p:sldId id="279" r:id="rId21"/>
    <p:sldId id="278" r:id="rId22"/>
    <p:sldId id="270" r:id="rId23"/>
    <p:sldId id="275" r:id="rId24"/>
    <p:sldId id="27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79232" autoAdjust="0"/>
  </p:normalViewPr>
  <p:slideViewPr>
    <p:cSldViewPr>
      <p:cViewPr varScale="1">
        <p:scale>
          <a:sx n="95" d="100"/>
          <a:sy n="95"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6E86AC9-040C-44F3-B4A2-592EA90D3325}" type="datetimeFigureOut">
              <a:rPr lang="en-US"/>
              <a:pPr>
                <a:defRPr/>
              </a:pPr>
              <a:t>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B91BBED-5968-49D1-A30C-46381E71C9F7}" type="slidenum">
              <a:rPr lang="en-US"/>
              <a:pPr>
                <a:defRPr/>
              </a:pPr>
              <a:t>‹#›</a:t>
            </a:fld>
            <a:endParaRPr lang="en-US"/>
          </a:p>
        </p:txBody>
      </p:sp>
    </p:spTree>
    <p:extLst>
      <p:ext uri="{BB962C8B-B14F-4D97-AF65-F5344CB8AC3E}">
        <p14:creationId xmlns:p14="http://schemas.microsoft.com/office/powerpoint/2010/main" val="252811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p:cNvSpPr>
          <p:nvPr>
            <p:ph type="sldImg"/>
          </p:nvPr>
        </p:nvSpPr>
        <p:spPr bwMode="auto">
          <a:noFill/>
          <a:ln>
            <a:solidFill>
              <a:srgbClr val="000000"/>
            </a:solidFill>
            <a:miter lim="800000"/>
            <a:headEnd/>
            <a:tailEnd/>
          </a:ln>
        </p:spPr>
      </p:sp>
      <p:sp>
        <p:nvSpPr>
          <p:cNvPr id="38915"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b="0" dirty="0" smtClean="0">
                <a:latin typeface="Basset" charset="0"/>
              </a:rPr>
              <a:t>Almost every family had a son, husband, sweetheart, brother or father away at war. For</a:t>
            </a:r>
            <a:r>
              <a:rPr lang="en-US" sz="1200" b="0" baseline="0" dirty="0" smtClean="0">
                <a:latin typeface="Basset" charset="0"/>
              </a:rPr>
              <a:t> t</a:t>
            </a:r>
            <a:r>
              <a:rPr lang="en-US" sz="1200" b="0" dirty="0" smtClean="0">
                <a:latin typeface="Basset" charset="0"/>
              </a:rPr>
              <a:t>hose who remained behind,</a:t>
            </a:r>
            <a:r>
              <a:rPr lang="en-US" sz="1200" b="0" baseline="0" dirty="0" smtClean="0">
                <a:latin typeface="Basset" charset="0"/>
              </a:rPr>
              <a:t> </a:t>
            </a:r>
            <a:r>
              <a:rPr lang="en-US" sz="1200" b="0" dirty="0" smtClean="0">
                <a:latin typeface="Basset" charset="0"/>
              </a:rPr>
              <a:t>the Civil War changed their lives forever. </a:t>
            </a:r>
          </a:p>
          <a:p>
            <a:endParaRPr lang="en-US" sz="1200" b="1" dirty="0" smtClean="0">
              <a:latin typeface="Basset" charset="0"/>
            </a:endParaRPr>
          </a:p>
          <a:p>
            <a:pPr lvl="0"/>
            <a:r>
              <a:rPr lang="en-US" sz="1200" b="1" kern="1200" dirty="0" smtClean="0">
                <a:solidFill>
                  <a:schemeClr val="tx1"/>
                </a:solidFill>
                <a:effectLst/>
                <a:latin typeface="+mn-lt"/>
                <a:ea typeface="ＭＳ Ｐゴシック" pitchFamily="-123" charset="-128"/>
                <a:cs typeface="+mn-cs"/>
              </a:rPr>
              <a:t>Discussion Questions: </a:t>
            </a:r>
          </a:p>
          <a:p>
            <a:pPr lvl="0"/>
            <a:endParaRPr lang="en-US" sz="1200" kern="1200" dirty="0" smtClean="0">
              <a:solidFill>
                <a:schemeClr val="tx1"/>
              </a:solidFill>
              <a:effectLst/>
              <a:latin typeface="+mn-lt"/>
              <a:ea typeface="ＭＳ Ｐゴシック" pitchFamily="-123" charset="-128"/>
              <a:cs typeface="+mn-cs"/>
            </a:endParaRPr>
          </a:p>
          <a:p>
            <a:pPr lvl="0"/>
            <a:r>
              <a:rPr lang="en-US" sz="1200" kern="1200" dirty="0" smtClean="0">
                <a:solidFill>
                  <a:schemeClr val="tx1"/>
                </a:solidFill>
                <a:effectLst/>
                <a:latin typeface="+mn-lt"/>
                <a:ea typeface="ＭＳ Ｐゴシック" pitchFamily="-123" charset="-128"/>
                <a:cs typeface="+mn-cs"/>
              </a:rPr>
              <a:t>What does the kneeling woman symbolize?</a:t>
            </a:r>
          </a:p>
          <a:p>
            <a:pPr lvl="0"/>
            <a:r>
              <a:rPr lang="en-US" sz="1200" kern="1200" dirty="0" smtClean="0">
                <a:solidFill>
                  <a:schemeClr val="tx1"/>
                </a:solidFill>
                <a:effectLst/>
                <a:latin typeface="+mn-lt"/>
                <a:ea typeface="ＭＳ Ｐゴシック" pitchFamily="-123" charset="-128"/>
                <a:cs typeface="+mn-cs"/>
              </a:rPr>
              <a:t>What is the soldier doing?</a:t>
            </a:r>
          </a:p>
          <a:p>
            <a:pPr lvl="0"/>
            <a:r>
              <a:rPr lang="en-US" sz="1200" kern="1200" dirty="0" smtClean="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Tree>
    <p:extLst>
      <p:ext uri="{BB962C8B-B14F-4D97-AF65-F5344CB8AC3E}">
        <p14:creationId xmlns:p14="http://schemas.microsoft.com/office/powerpoint/2010/main" val="65015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the South, some slaves continued to work for</a:t>
            </a:r>
            <a:r>
              <a:rPr lang="en-US" baseline="0" dirty="0" smtClean="0"/>
              <a:t> their masters and mistresses</a:t>
            </a:r>
            <a:r>
              <a:rPr lang="en-US" dirty="0" smtClean="0"/>
              <a:t>, providing for the troops and families</a:t>
            </a:r>
            <a:r>
              <a:rPr lang="en-US" baseline="0" dirty="0" smtClean="0"/>
              <a:t> for which they worked</a:t>
            </a:r>
            <a:r>
              <a:rPr lang="en-US" dirty="0" smtClean="0"/>
              <a:t>.</a:t>
            </a:r>
            <a:r>
              <a:rPr lang="en-US" baseline="0" dirty="0" smtClean="0"/>
              <a:t> </a:t>
            </a:r>
            <a:r>
              <a:rPr lang="en-US" dirty="0" smtClean="0"/>
              <a:t>However, many</a:t>
            </a:r>
            <a:r>
              <a:rPr lang="en-US" baseline="0" dirty="0" smtClean="0"/>
              <a:t> left, fleeing to the North in hopes of a better life.</a:t>
            </a:r>
            <a:r>
              <a:rPr lang="en-US" dirty="0" smtClean="0"/>
              <a:t> </a:t>
            </a:r>
            <a:endParaRPr lang="en-US" b="1" dirty="0" smtClean="0"/>
          </a:p>
          <a:p>
            <a:endParaRPr lang="en-US" b="1" dirty="0" smtClean="0"/>
          </a:p>
          <a:p>
            <a:r>
              <a:rPr lang="en-US" b="1" dirty="0" smtClean="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11</a:t>
            </a:fld>
            <a:endParaRPr lang="en-US"/>
          </a:p>
        </p:txBody>
      </p:sp>
    </p:spTree>
    <p:extLst>
      <p:ext uri="{BB962C8B-B14F-4D97-AF65-F5344CB8AC3E}">
        <p14:creationId xmlns:p14="http://schemas.microsoft.com/office/powerpoint/2010/main" val="298353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baseline="0" dirty="0" smtClean="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12</a:t>
            </a:fld>
            <a:endParaRPr lang="en-US"/>
          </a:p>
        </p:txBody>
      </p:sp>
    </p:spTree>
    <p:extLst>
      <p:ext uri="{BB962C8B-B14F-4D97-AF65-F5344CB8AC3E}">
        <p14:creationId xmlns:p14="http://schemas.microsoft.com/office/powerpoint/2010/main" val="7985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Many</a:t>
            </a:r>
            <a:r>
              <a:rPr lang="en-US" baseline="0" dirty="0" smtClean="0"/>
              <a:t> of the freed men</a:t>
            </a:r>
            <a:r>
              <a:rPr lang="en-US" dirty="0" smtClean="0"/>
              <a:t> joined the Union forces.</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13</a:t>
            </a:fld>
            <a:endParaRPr lang="en-US"/>
          </a:p>
        </p:txBody>
      </p:sp>
    </p:spTree>
    <p:extLst>
      <p:ext uri="{BB962C8B-B14F-4D97-AF65-F5344CB8AC3E}">
        <p14:creationId xmlns:p14="http://schemas.microsoft.com/office/powerpoint/2010/main" val="350945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p:cNvSpPr>
          <p:nvPr>
            <p:ph type="sldImg"/>
          </p:nvPr>
        </p:nvSpPr>
        <p:spPr bwMode="auto">
          <a:noFill/>
          <a:ln>
            <a:solidFill>
              <a:srgbClr val="000000"/>
            </a:solidFill>
            <a:miter lim="800000"/>
            <a:headEnd/>
            <a:tailEnd/>
          </a:ln>
        </p:spPr>
      </p:sp>
      <p:sp>
        <p:nvSpPr>
          <p:cNvPr id="40963"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Particularly in the South families faced shortages in raw materials, food, clothing and medical supplies due to the Union Navy blockading Southern ports. </a:t>
            </a:r>
            <a:endParaRPr lang="en-US" b="1" dirty="0" smtClean="0"/>
          </a:p>
          <a:p>
            <a:endParaRPr lang="en-US" b="1" dirty="0" smtClean="0"/>
          </a:p>
          <a:p>
            <a:r>
              <a:rPr lang="en-US" b="1" dirty="0" smtClean="0"/>
              <a:t>Notes for the Teacher:</a:t>
            </a:r>
            <a:r>
              <a:rPr lang="en-US" b="1" baseline="0" dirty="0" smtClean="0"/>
              <a:t> </a:t>
            </a:r>
            <a:r>
              <a:rPr lang="en-US" baseline="0" dirty="0" smtClean="0"/>
              <a:t>Above is a cartoon illustration of the “Anaconda plan” a plan developed to block the Southern ports, surround, and essentially disable the Confederacy.</a:t>
            </a:r>
            <a:endParaRPr lang="en-US" dirty="0"/>
          </a:p>
        </p:txBody>
      </p:sp>
    </p:spTree>
    <p:extLst>
      <p:ext uri="{BB962C8B-B14F-4D97-AF65-F5344CB8AC3E}">
        <p14:creationId xmlns:p14="http://schemas.microsoft.com/office/powerpoint/2010/main" val="76656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Why do you think women rioted in Richmond,</a:t>
            </a:r>
            <a:r>
              <a:rPr lang="en-US" sz="1200" kern="1200" baseline="0" dirty="0" smtClean="0">
                <a:solidFill>
                  <a:schemeClr val="tx1"/>
                </a:solidFill>
                <a:effectLst/>
                <a:latin typeface="+mn-lt"/>
                <a:ea typeface="ＭＳ Ｐゴシック" pitchFamily="-123" charset="-128"/>
                <a:cs typeface="+mn-cs"/>
              </a:rPr>
              <a:t> Virginia</a:t>
            </a:r>
            <a:r>
              <a:rPr lang="en-US" sz="1200" kern="1200" dirty="0" smtClean="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15</a:t>
            </a:fld>
            <a:endParaRPr lang="en-US"/>
          </a:p>
        </p:txBody>
      </p:sp>
    </p:spTree>
    <p:extLst>
      <p:ext uri="{BB962C8B-B14F-4D97-AF65-F5344CB8AC3E}">
        <p14:creationId xmlns:p14="http://schemas.microsoft.com/office/powerpoint/2010/main" val="324220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r>
              <a:rPr lang="en-US" b="1" baseline="0" dirty="0" smtClean="0"/>
              <a:t>:</a:t>
            </a:r>
          </a:p>
          <a:p>
            <a:endParaRPr lang="en-US" dirty="0" smtClean="0"/>
          </a:p>
          <a:p>
            <a:r>
              <a:rPr lang="en-US" dirty="0" smtClean="0"/>
              <a:t>What is a siege? (Answer Information: Surrounding </a:t>
            </a:r>
            <a:r>
              <a:rPr lang="en-US" baseline="0" dirty="0" smtClean="0"/>
              <a:t>a defended area, cutting the area off from food and supplies.)</a:t>
            </a:r>
          </a:p>
          <a:p>
            <a:endParaRPr lang="en-US" baseline="0" dirty="0" smtClean="0"/>
          </a:p>
          <a:p>
            <a:r>
              <a:rPr lang="en-US" baseline="0" dirty="0" smtClean="0"/>
              <a:t>Why did the people of Vicksburg have to suffer?</a:t>
            </a:r>
          </a:p>
          <a:p>
            <a:endParaRPr lang="en-US" baseline="0" dirty="0" smtClean="0"/>
          </a:p>
          <a:p>
            <a:r>
              <a:rPr lang="en-US" baseline="0" dirty="0" smtClean="0"/>
              <a:t>Do you think there were other sieges during the war? (Answer Information: Yes, Petersburg, Fort </a:t>
            </a:r>
            <a:r>
              <a:rPr lang="en-US" baseline="0" dirty="0" err="1" smtClean="0"/>
              <a:t>Donelson</a:t>
            </a:r>
            <a:r>
              <a:rPr lang="en-US" baseline="0" dirty="0" smtClean="0"/>
              <a:t>, and Port Hudson.)</a:t>
            </a:r>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16</a:t>
            </a:fld>
            <a:endParaRPr lang="en-US"/>
          </a:p>
        </p:txBody>
      </p:sp>
    </p:spTree>
    <p:extLst>
      <p:ext uri="{BB962C8B-B14F-4D97-AF65-F5344CB8AC3E}">
        <p14:creationId xmlns:p14="http://schemas.microsoft.com/office/powerpoint/2010/main" val="56224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Image information: </a:t>
            </a:r>
          </a:p>
          <a:p>
            <a:r>
              <a:rPr lang="en-US" b="0" dirty="0" smtClean="0"/>
              <a:t>Battlefield of Chancellorsville House after the Battle</a:t>
            </a:r>
          </a:p>
          <a:p>
            <a:pPr>
              <a:buNone/>
            </a:pPr>
            <a:endParaRPr lang="en-US" b="1" dirty="0" smtClean="0"/>
          </a:p>
          <a:p>
            <a:pPr>
              <a:buNone/>
            </a:pPr>
            <a:r>
              <a:rPr lang="en-US" b="1" dirty="0" smtClean="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Sue </a:t>
            </a:r>
            <a:r>
              <a:rPr lang="en-US" dirty="0"/>
              <a:t>Chancellor was 16 in May 1863 when her home was </a:t>
            </a:r>
            <a:r>
              <a:rPr lang="en-US" dirty="0" smtClean="0"/>
              <a:t>between </a:t>
            </a:r>
            <a:r>
              <a:rPr lang="en-US" dirty="0"/>
              <a:t>the armies and General Hooker took it for his </a:t>
            </a:r>
            <a:r>
              <a:rPr lang="en-US" dirty="0" smtClean="0"/>
              <a:t>headquarters.  </a:t>
            </a:r>
            <a:r>
              <a:rPr lang="en-US" dirty="0"/>
              <a:t>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17</a:t>
            </a:fld>
            <a:endParaRPr lang="en-US"/>
          </a:p>
        </p:txBody>
      </p:sp>
    </p:spTree>
    <p:extLst>
      <p:ext uri="{BB962C8B-B14F-4D97-AF65-F5344CB8AC3E}">
        <p14:creationId xmlns:p14="http://schemas.microsoft.com/office/powerpoint/2010/main" val="70131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F06A245-C5E9-4CEE-BA42-D98B838B0C78}" type="slidenum">
              <a:rPr lang="en-US" smtClean="0"/>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0" dirty="0" smtClean="0"/>
              <a:t>Information traveled at a slow rate in the 1800’s,</a:t>
            </a:r>
            <a:r>
              <a:rPr lang="en-US" b="0" baseline="0" dirty="0" smtClean="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smtClean="0"/>
          </a:p>
          <a:p>
            <a:pPr eaLnBrk="1" hangingPunct="1"/>
            <a:endParaRPr lang="en-US" b="1" dirty="0" smtClean="0"/>
          </a:p>
          <a:p>
            <a:pPr eaLnBrk="1" hangingPunct="1"/>
            <a:r>
              <a:rPr lang="en-US" dirty="0" smtClean="0"/>
              <a:t>Newspaper reading was at an</a:t>
            </a:r>
            <a:r>
              <a:rPr lang="en-US" baseline="0" dirty="0" smtClean="0"/>
              <a:t> all time high. Above are clips from a Connecticut newspaper from the summer of 1862. </a:t>
            </a:r>
            <a:r>
              <a:rPr lang="en-US" dirty="0" smtClean="0"/>
              <a:t> </a:t>
            </a:r>
          </a:p>
          <a:p>
            <a:pPr eaLnBrk="1" hangingPunct="1"/>
            <a:endParaRPr lang="en-US" dirty="0" smtClean="0"/>
          </a:p>
          <a:p>
            <a:pPr eaLnBrk="1" hangingPunct="1"/>
            <a:r>
              <a:rPr lang="en-US" dirty="0" smtClean="0"/>
              <a:t>The</a:t>
            </a:r>
            <a:r>
              <a:rPr lang="en-US" baseline="0" dirty="0" smtClean="0"/>
              <a:t> newspaper is where people on the home front received most of the news about the war. </a:t>
            </a:r>
            <a:endParaRPr lang="en-US" dirty="0" smtClean="0"/>
          </a:p>
        </p:txBody>
      </p:sp>
    </p:spTree>
    <p:extLst>
      <p:ext uri="{BB962C8B-B14F-4D97-AF65-F5344CB8AC3E}">
        <p14:creationId xmlns:p14="http://schemas.microsoft.com/office/powerpoint/2010/main" val="160910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Newspaper reading reached an all-time high.</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People scanned the newspapers every day for news of the war or their home.</a:t>
            </a:r>
          </a:p>
          <a:p>
            <a:endParaRPr lang="en-US" dirty="0"/>
          </a:p>
        </p:txBody>
      </p:sp>
    </p:spTree>
    <p:extLst>
      <p:ext uri="{BB962C8B-B14F-4D97-AF65-F5344CB8AC3E}">
        <p14:creationId xmlns:p14="http://schemas.microsoft.com/office/powerpoint/2010/main" val="90724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p:cNvSpPr>
          <p:nvPr>
            <p:ph type="sldImg"/>
          </p:nvPr>
        </p:nvSpPr>
        <p:spPr bwMode="auto">
          <a:noFill/>
          <a:ln>
            <a:solidFill>
              <a:srgbClr val="000000"/>
            </a:solidFill>
            <a:miter lim="800000"/>
            <a:headEnd/>
            <a:tailEnd/>
          </a:ln>
        </p:spPr>
      </p:sp>
      <p:sp>
        <p:nvSpPr>
          <p:cNvPr id="56323"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Casualty lists</a:t>
            </a:r>
            <a:r>
              <a:rPr lang="en-US" sz="1200" baseline="0" dirty="0" smtClean="0"/>
              <a:t> w</a:t>
            </a:r>
            <a:r>
              <a:rPr lang="en-US" sz="1200" dirty="0" smtClean="0"/>
              <a:t>ere dreaded.</a:t>
            </a:r>
          </a:p>
          <a:p>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Image</a:t>
            </a:r>
            <a:r>
              <a:rPr lang="en-US" sz="1200" b="1" baseline="0" dirty="0" smtClean="0"/>
              <a:t> information: </a:t>
            </a:r>
            <a:r>
              <a:rPr lang="en-US" sz="1200" baseline="0" dirty="0" smtClean="0"/>
              <a:t/>
            </a:r>
            <a:br>
              <a:rPr lang="en-US" sz="1200" baseline="0" dirty="0" smtClean="0"/>
            </a:br>
            <a:r>
              <a:rPr lang="en-US" dirty="0" smtClean="0">
                <a:latin typeface="Calibri" pitchFamily="-123" charset="0"/>
              </a:rPr>
              <a:t>Casualty List of the 54th Massachusetts Infantry Regiment from the Assault on Fort Wagner, South Carolina</a:t>
            </a:r>
          </a:p>
          <a:p>
            <a:endParaRPr lang="en-US" dirty="0"/>
          </a:p>
        </p:txBody>
      </p:sp>
    </p:spTree>
    <p:extLst>
      <p:ext uri="{BB962C8B-B14F-4D97-AF65-F5344CB8AC3E}">
        <p14:creationId xmlns:p14="http://schemas.microsoft.com/office/powerpoint/2010/main" val="89898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2"/>
          <p:cNvSpPr>
            <a:spLocks noGrp="1" noRot="1" noChangeAspect="1"/>
          </p:cNvSpPr>
          <p:nvPr>
            <p:ph type="sldImg"/>
          </p:nvPr>
        </p:nvSpPr>
        <p:spPr bwMode="auto">
          <a:noFill/>
          <a:ln>
            <a:solidFill>
              <a:srgbClr val="000000"/>
            </a:solidFill>
            <a:miter lim="800000"/>
            <a:headEnd/>
            <a:tailEnd/>
          </a:ln>
        </p:spPr>
      </p:sp>
      <p:sp>
        <p:nvSpPr>
          <p:cNvPr id="39939"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n-lt"/>
              </a:rPr>
              <a:t>When Men March to War Across the Divided Nation </a:t>
            </a:r>
            <a:br>
              <a:rPr lang="en-US" sz="1200" b="0" dirty="0" smtClean="0">
                <a:latin typeface="+mn-lt"/>
              </a:rPr>
            </a:br>
            <a:r>
              <a:rPr lang="en-US" sz="1200" b="0" dirty="0" smtClean="0">
                <a:latin typeface="+mn-lt"/>
              </a:rPr>
              <a:t>Women Mobilize to Support The Army </a:t>
            </a:r>
            <a:endParaRPr lang="en-US" sz="1200" b="0" i="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smtClean="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latin typeface="Calibri" pitchFamily="-123" charset="0"/>
              </a:rPr>
              <a:t>Picture on Left </a:t>
            </a:r>
            <a:r>
              <a:rPr lang="en-US" sz="1200" b="1" i="0" dirty="0" smtClean="0">
                <a:latin typeface="Calibri" pitchFamily="-123" charset="0"/>
              </a:rPr>
              <a:t>- </a:t>
            </a:r>
            <a:r>
              <a:rPr lang="en-US" dirty="0" smtClean="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Tree>
    <p:extLst>
      <p:ext uri="{BB962C8B-B14F-4D97-AF65-F5344CB8AC3E}">
        <p14:creationId xmlns:p14="http://schemas.microsoft.com/office/powerpoint/2010/main" val="72808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The American</a:t>
            </a:r>
            <a:r>
              <a:rPr lang="en-US" sz="1200" baseline="0" dirty="0" smtClean="0"/>
              <a:t> Civil War gave b</a:t>
            </a:r>
            <a:r>
              <a:rPr lang="en-US" sz="1200" dirty="0" smtClean="0"/>
              <a:t>irth to photojournalism.  The US government commissioned photographers</a:t>
            </a:r>
            <a:r>
              <a:rPr lang="en-US" sz="1200" baseline="0" dirty="0" smtClean="0"/>
              <a:t> to travel with the army and photograph the war.  The images that returned home were vastly different from the glorious portrayal of war created by artists up until this time.</a:t>
            </a:r>
            <a:r>
              <a:rPr lang="en-US" sz="1200" dirty="0" smtClean="0"/>
              <a:t/>
            </a:r>
            <a:br>
              <a:rPr lang="en-US" sz="1200" dirty="0" smtClean="0"/>
            </a:br>
            <a:endParaRPr lang="en-US" sz="12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smtClean="0"/>
          </a:p>
          <a:p>
            <a:pPr>
              <a:spcBef>
                <a:spcPct val="0"/>
              </a:spcBef>
            </a:pPr>
            <a:r>
              <a:rPr lang="en-US" b="1" dirty="0" smtClean="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On the Left</a:t>
            </a:r>
            <a:r>
              <a:rPr lang="en-US" b="0" baseline="0" dirty="0" smtClean="0"/>
              <a:t> - </a:t>
            </a:r>
            <a:r>
              <a:rPr lang="en-US" sz="1200" dirty="0" smtClean="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latin typeface="Calibri" pitchFamily="-123" charset="0"/>
              </a:rPr>
              <a:t>On the Right</a:t>
            </a:r>
            <a:r>
              <a:rPr lang="en-US" sz="1200" baseline="0" dirty="0" smtClean="0">
                <a:latin typeface="Calibri" pitchFamily="-123" charset="0"/>
              </a:rPr>
              <a:t> - </a:t>
            </a:r>
            <a:r>
              <a:rPr lang="en-US" sz="1200" dirty="0" smtClean="0">
                <a:latin typeface="Calibri" pitchFamily="-123" charset="0"/>
              </a:rPr>
              <a:t>Woodcut created from the Gardner photograph that was reproduced in the newspapers.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Calibri" pitchFamily="-123"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Calibri" pitchFamily="-123" charset="0"/>
            </a:endParaRPr>
          </a:p>
          <a:p>
            <a:pPr>
              <a:spcBef>
                <a:spcPct val="0"/>
              </a:spcBef>
            </a:pPr>
            <a:endParaRPr lang="en-US" b="1" dirty="0" smtClean="0"/>
          </a:p>
          <a:p>
            <a:pPr>
              <a:spcBef>
                <a:spcPct val="0"/>
              </a:spcBef>
            </a:pPr>
            <a:endParaRPr lang="en-US" b="1" dirty="0" smtClean="0"/>
          </a:p>
          <a:p>
            <a:pPr>
              <a:spcBef>
                <a:spcPct val="0"/>
              </a:spcBef>
            </a:pPr>
            <a:r>
              <a:rPr lang="en-US" b="1" dirty="0" smtClean="0"/>
              <a:t>Notes for the Teacher: </a:t>
            </a:r>
            <a:r>
              <a:rPr lang="en-US" dirty="0" smtClean="0"/>
              <a:t>Gardner’s original images were put on display in New York City at Brady’s gallery. New Yorkers were shocked and appalled. For</a:t>
            </a:r>
            <a:r>
              <a:rPr lang="en-US" baseline="0" dirty="0" smtClean="0"/>
              <a:t> many Northerners it was the first time they saw the reality of war.</a:t>
            </a:r>
            <a:r>
              <a:rPr lang="en-US" dirty="0" smtClean="0"/>
              <a:t> The New York Times stated that with these</a:t>
            </a:r>
            <a:r>
              <a:rPr lang="en-US" baseline="0" dirty="0" smtClean="0"/>
              <a:t> images, </a:t>
            </a:r>
            <a:r>
              <a:rPr lang="en-US" dirty="0" smtClean="0"/>
              <a:t>Brady was able to </a:t>
            </a:r>
            <a:r>
              <a:rPr lang="en-US" i="1" dirty="0" smtClean="0"/>
              <a:t>"bring home to us the terrible reality and earnestness of war. If he has not brought bodies and laid them in our door-yards and along streets, he has done something very like it…“</a:t>
            </a:r>
          </a:p>
          <a:p>
            <a:pPr>
              <a:spcBef>
                <a:spcPct val="0"/>
              </a:spcBef>
            </a:pPr>
            <a:endParaRPr lang="en-US" i="1" dirty="0" smtClean="0"/>
          </a:p>
          <a:p>
            <a:pPr>
              <a:spcBef>
                <a:spcPct val="0"/>
              </a:spcBef>
            </a:pPr>
            <a:r>
              <a:rPr lang="en-US" b="1" i="0" dirty="0" smtClean="0"/>
              <a:t>Discussion Question: </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How did photography change the way people saw the war?</a:t>
            </a:r>
          </a:p>
          <a:p>
            <a:pPr>
              <a:spcBef>
                <a:spcPct val="0"/>
              </a:spcBef>
            </a:pPr>
            <a:endParaRPr lang="en-US" i="0"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7EE8B-6666-4C59-BE56-C2BCE40E9DE5}"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75745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p:cNvSpPr>
          <p:nvPr>
            <p:ph type="sldImg"/>
          </p:nvPr>
        </p:nvSpPr>
        <p:spPr bwMode="auto">
          <a:noFill/>
          <a:ln>
            <a:solidFill>
              <a:srgbClr val="000000"/>
            </a:solidFill>
            <a:miter lim="800000"/>
            <a:headEnd/>
            <a:tailEnd/>
          </a:ln>
        </p:spPr>
      </p:sp>
      <p:sp>
        <p:nvSpPr>
          <p:cNvPr id="57347"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Photographs brought the horrors of the war into the home for the first time</a:t>
            </a:r>
            <a:r>
              <a:rPr lang="en-US" dirty="0" smtClean="0"/>
              <a:t>.</a:t>
            </a:r>
            <a:endParaRPr lang="en-US" b="1" dirty="0" smtClean="0"/>
          </a:p>
          <a:p>
            <a:endParaRPr lang="en-US" b="1" dirty="0" smtClean="0"/>
          </a:p>
          <a:p>
            <a:r>
              <a:rPr lang="en-US" b="1" dirty="0" smtClean="0"/>
              <a:t>Image Information: </a:t>
            </a:r>
            <a:r>
              <a:rPr lang="en-US" dirty="0" smtClean="0"/>
              <a:t>Photo of dead soldier at Devil’s Den, Gettysburg.</a:t>
            </a:r>
          </a:p>
          <a:p>
            <a:endParaRPr lang="en-US" dirty="0" smtClean="0"/>
          </a:p>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Look at the photograph of the dead soldier at Devil’s Den, Gettysburg.  How does this picture make you feel?</a:t>
            </a:r>
          </a:p>
          <a:p>
            <a:endParaRPr lang="en-US" dirty="0"/>
          </a:p>
        </p:txBody>
      </p:sp>
    </p:spTree>
    <p:extLst>
      <p:ext uri="{BB962C8B-B14F-4D97-AF65-F5344CB8AC3E}">
        <p14:creationId xmlns:p14="http://schemas.microsoft.com/office/powerpoint/2010/main" val="107657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Letter writing was the way people kept in touch.</a:t>
            </a:r>
            <a:endParaRPr lang="en-US" b="1" dirty="0" smtClean="0"/>
          </a:p>
          <a:p>
            <a:pPr>
              <a:spcBef>
                <a:spcPct val="0"/>
              </a:spcBef>
            </a:pPr>
            <a:endParaRPr lang="en-US" b="1" dirty="0" smtClean="0"/>
          </a:p>
          <a:p>
            <a:pPr>
              <a:spcBef>
                <a:spcPct val="0"/>
              </a:spcBef>
            </a:pPr>
            <a:r>
              <a:rPr lang="en-US" b="1" dirty="0" smtClean="0"/>
              <a:t>Activity:  </a:t>
            </a:r>
            <a:r>
              <a:rPr lang="en-US" dirty="0" smtClean="0"/>
              <a:t>Read letters</a:t>
            </a:r>
            <a:r>
              <a:rPr lang="en-US" baseline="0" dirty="0" smtClean="0"/>
              <a:t> to and from the home front.</a:t>
            </a:r>
            <a:endParaRPr lang="en-US" dirty="0" smtClean="0"/>
          </a:p>
          <a:p>
            <a:pPr>
              <a:spcBef>
                <a:spcPct val="0"/>
              </a:spcBef>
            </a:pPr>
            <a:endParaRPr lang="en-US" dirty="0" smtClean="0"/>
          </a:p>
          <a:p>
            <a:pPr>
              <a:spcBef>
                <a:spcPct val="0"/>
              </a:spcBef>
            </a:pPr>
            <a:r>
              <a:rPr lang="en-US" b="1" dirty="0" smtClean="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How did family members communicate with soldiers away at war?</a:t>
            </a:r>
          </a:p>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C1D92-F37D-4BEE-A695-2910E1821F85}" type="slidenum">
              <a:rPr lang="en-US">
                <a:ea typeface="ＭＳ Ｐゴシック" pitchFamily="-123" charset="-128"/>
                <a:cs typeface="ＭＳ Ｐゴシック" pitchFamily="-123" charset="-128"/>
              </a:rPr>
              <a:pPr fontAlgn="base">
                <a:spcBef>
                  <a:spcPct val="0"/>
                </a:spcBef>
                <a:spcAft>
                  <a:spcPct val="0"/>
                </a:spcAft>
              </a:pPr>
              <a:t>24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44777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p:cNvSpPr>
          <p:nvPr>
            <p:ph type="sldImg"/>
          </p:nvPr>
        </p:nvSpPr>
        <p:spPr bwMode="auto">
          <a:noFill/>
          <a:ln>
            <a:solidFill>
              <a:srgbClr val="000000"/>
            </a:solidFill>
            <a:miter lim="800000"/>
            <a:headEnd/>
            <a:tailEnd/>
          </a:ln>
        </p:spPr>
      </p:sp>
      <p:sp>
        <p:nvSpPr>
          <p:cNvPr id="47107" name="Placeholder 3"/>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Tree>
    <p:extLst>
      <p:ext uri="{BB962C8B-B14F-4D97-AF65-F5344CB8AC3E}">
        <p14:creationId xmlns:p14="http://schemas.microsoft.com/office/powerpoint/2010/main" val="59445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latin typeface="Basset" charset="0"/>
              </a:rPr>
              <a:t>Notes</a:t>
            </a:r>
            <a:r>
              <a:rPr lang="en-US" b="1" baseline="0" dirty="0" smtClean="0">
                <a:latin typeface="Basset" charset="0"/>
              </a:rPr>
              <a:t> for the Teacher: </a:t>
            </a:r>
            <a:r>
              <a:rPr lang="en-US" b="0" dirty="0" smtClean="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smtClean="0">
                <a:latin typeface="Basset" charset="0"/>
              </a:rPr>
              <a:t>ost Southern</a:t>
            </a:r>
            <a:r>
              <a:rPr lang="en-US" b="0" dirty="0" smtClean="0">
                <a:latin typeface="Basset" charset="0"/>
              </a:rPr>
              <a:t> women took on the back-breaking strain of agricultural labor, often doing work that their husbands and sons would normally have done. In the North, women</a:t>
            </a:r>
            <a:r>
              <a:rPr lang="en-US" b="0" baseline="0" dirty="0" smtClean="0">
                <a:latin typeface="Basset" charset="0"/>
              </a:rPr>
              <a:t> bore</a:t>
            </a:r>
            <a:r>
              <a:rPr lang="en-US" b="0" dirty="0" smtClean="0">
                <a:latin typeface="Basset" charset="0"/>
              </a:rPr>
              <a:t> the brunt of manufacturing jobs or the farm</a:t>
            </a:r>
            <a:r>
              <a:rPr lang="en-US" b="0" baseline="0" dirty="0" smtClean="0">
                <a:latin typeface="Basset" charset="0"/>
              </a:rPr>
              <a:t> work </a:t>
            </a:r>
            <a:r>
              <a:rPr lang="en-US" b="0" dirty="0" smtClean="0">
                <a:latin typeface="Basset" charset="0"/>
              </a:rPr>
              <a:t>and were vital to the success of the war effort to supply the Union army.</a:t>
            </a:r>
          </a:p>
          <a:p>
            <a:pPr>
              <a:spcBef>
                <a:spcPct val="0"/>
              </a:spcBef>
            </a:pPr>
            <a:endParaRPr lang="en-US" sz="1800" b="0" dirty="0" smtClean="0">
              <a:latin typeface="Basset" charset="0"/>
            </a:endParaRPr>
          </a:p>
          <a:p>
            <a:pPr>
              <a:spcBef>
                <a:spcPct val="0"/>
              </a:spcBef>
            </a:pPr>
            <a:r>
              <a:rPr lang="en-US" sz="1800" b="1" dirty="0" smtClean="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What jobs did women take up when the men were called to war?</a:t>
            </a:r>
          </a:p>
          <a:p>
            <a:pPr>
              <a:spcBef>
                <a:spcPct val="0"/>
              </a:spcBef>
            </a:pPr>
            <a:r>
              <a:rPr lang="en-US" sz="1800" b="1" dirty="0" smtClean="0">
                <a:latin typeface="Amienne" charset="0"/>
              </a:rPr>
              <a:t/>
            </a:r>
            <a:br>
              <a:rPr lang="en-US" sz="1800" b="1" dirty="0" smtClean="0">
                <a:latin typeface="Amienne" charset="0"/>
              </a:rPr>
            </a:b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E31BCA-45DF-46C3-8862-73D08C56B065}"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92115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Discussion:</a:t>
            </a:r>
          </a:p>
          <a:p>
            <a:pPr>
              <a:spcBef>
                <a:spcPct val="0"/>
              </a:spcBef>
            </a:pPr>
            <a:r>
              <a:rPr lang="en-US" b="0" dirty="0" smtClean="0"/>
              <a:t>Why do you think a women would disguise herself as a man to join the army and fight</a:t>
            </a:r>
            <a:r>
              <a:rPr lang="en-US" b="0" baseline="0" dirty="0" smtClean="0"/>
              <a:t> in the war?</a:t>
            </a:r>
            <a:endParaRPr lang="en-US" b="0" dirty="0" smtClean="0"/>
          </a:p>
          <a:p>
            <a:pPr>
              <a:spcBef>
                <a:spcPct val="0"/>
              </a:spcBef>
            </a:pPr>
            <a:endParaRPr lang="en-US" b="1" dirty="0" smtClean="0"/>
          </a:p>
          <a:p>
            <a:pPr>
              <a:spcBef>
                <a:spcPct val="0"/>
              </a:spcBef>
            </a:pPr>
            <a:r>
              <a:rPr lang="en-US" b="1" dirty="0" smtClean="0"/>
              <a:t>Notes for the Teacher:</a:t>
            </a:r>
            <a:r>
              <a:rPr lang="en-US" b="1" baseline="0" dirty="0" smtClean="0"/>
              <a:t> </a:t>
            </a:r>
            <a:r>
              <a:rPr lang="en-US" dirty="0" smtClean="0"/>
              <a:t>Early in the war recruiting examinations were cursory.  Later, because of rampant</a:t>
            </a:r>
            <a:r>
              <a:rPr lang="en-US" baseline="0" dirty="0" smtClean="0"/>
              <a:t> </a:t>
            </a:r>
            <a:r>
              <a:rPr lang="en-US" dirty="0" smtClean="0"/>
              <a:t>illness and disease, recruits received careful and complete physical examinations. The lax medical examination early in the war allowed some women to sneak through and serve in the army disguised as men.  Jenny </a:t>
            </a:r>
            <a:r>
              <a:rPr lang="en-US" dirty="0" err="1" smtClean="0"/>
              <a:t>Hodgers</a:t>
            </a:r>
            <a:r>
              <a:rPr lang="en-US" dirty="0" smtClean="0"/>
              <a:t>,</a:t>
            </a:r>
            <a:r>
              <a:rPr lang="en-US" baseline="0" dirty="0" smtClean="0"/>
              <a:t> known during the war as </a:t>
            </a:r>
            <a:r>
              <a:rPr lang="en-US" dirty="0" smtClean="0"/>
              <a:t>Private Albert Cashier joined the 95</a:t>
            </a:r>
            <a:r>
              <a:rPr lang="en-US" baseline="30000" dirty="0" smtClean="0"/>
              <a:t>th</a:t>
            </a:r>
            <a:r>
              <a:rPr lang="en-US" dirty="0" smtClean="0"/>
              <a:t> Illinois Infantry in August 1862 and served for more</a:t>
            </a:r>
            <a:r>
              <a:rPr lang="en-US" baseline="0" dirty="0" smtClean="0"/>
              <a:t> than</a:t>
            </a:r>
            <a:r>
              <a:rPr lang="en-US" dirty="0" smtClean="0"/>
              <a:t> three years.  She participated in many campaigns, including those at Vicksburg, the Red River and Mobile.  </a:t>
            </a:r>
            <a:r>
              <a:rPr lang="en-US" dirty="0" err="1" smtClean="0"/>
              <a:t>Hodgers</a:t>
            </a:r>
            <a:r>
              <a:rPr lang="en-US" dirty="0" smtClean="0"/>
              <a:t> continued to wear men’s clothes until 1911, when a doctor</a:t>
            </a:r>
            <a:r>
              <a:rPr lang="en-US" baseline="0" dirty="0" smtClean="0"/>
              <a:t> discovered </a:t>
            </a:r>
            <a:r>
              <a:rPr lang="en-US" dirty="0" smtClean="0"/>
              <a:t>her identity while</a:t>
            </a:r>
            <a:r>
              <a:rPr lang="en-US" baseline="0" dirty="0" smtClean="0"/>
              <a:t> mending her fractured leg</a:t>
            </a:r>
            <a:r>
              <a:rPr lang="en-US" dirty="0" smtClean="0"/>
              <a:t>. She continued to receive a soldier’s pension and at her death in 1915</a:t>
            </a:r>
            <a:r>
              <a:rPr lang="en-US" baseline="0" dirty="0" smtClean="0"/>
              <a:t> and</a:t>
            </a:r>
            <a:r>
              <a:rPr lang="en-US" dirty="0" smtClean="0"/>
              <a:t> was buried with full military honors.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BAA864-BCAC-459B-88A0-F7DC7222F05D}" type="slidenum">
              <a:rPr lang="en-US">
                <a:ea typeface="ＭＳ Ｐゴシック" pitchFamily="-123" charset="-128"/>
                <a:cs typeface="ＭＳ Ｐゴシック" pitchFamily="-123" charset="-128"/>
              </a:rPr>
              <a:pPr fontAlgn="base">
                <a:spcBef>
                  <a:spcPct val="0"/>
                </a:spcBef>
                <a:spcAft>
                  <a:spcPct val="0"/>
                </a:spcAft>
              </a:pPr>
              <a:t>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70094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Placeholder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Sometimes families followed soldiers into the army.</a:t>
            </a:r>
          </a:p>
          <a:p>
            <a:endParaRPr lang="en-US" b="1" dirty="0" smtClean="0"/>
          </a:p>
          <a:p>
            <a:r>
              <a:rPr lang="en-US" b="1" dirty="0" smtClean="0"/>
              <a:t>Discussion Question:</a:t>
            </a:r>
          </a:p>
          <a:p>
            <a:r>
              <a:rPr lang="en-US" dirty="0" smtClean="0"/>
              <a:t>What do you think life was like for children in camp?</a:t>
            </a:r>
            <a:endParaRPr lang="en-US" dirty="0"/>
          </a:p>
        </p:txBody>
      </p:sp>
    </p:spTree>
    <p:extLst>
      <p:ext uri="{BB962C8B-B14F-4D97-AF65-F5344CB8AC3E}">
        <p14:creationId xmlns:p14="http://schemas.microsoft.com/office/powerpoint/2010/main" val="184035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Children worked the fields for the family while their fathers and older brothers were away at war.</a:t>
            </a:r>
            <a:endParaRPr lang="en-US" b="1" dirty="0" smtClean="0"/>
          </a:p>
          <a:p>
            <a:endParaRPr lang="en-US" b="1" dirty="0" smtClean="0"/>
          </a:p>
          <a:p>
            <a:r>
              <a:rPr lang="en-US" b="1" dirty="0" smtClean="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8</a:t>
            </a:fld>
            <a:endParaRPr lang="en-US"/>
          </a:p>
        </p:txBody>
      </p:sp>
    </p:spTree>
    <p:extLst>
      <p:ext uri="{BB962C8B-B14F-4D97-AF65-F5344CB8AC3E}">
        <p14:creationId xmlns:p14="http://schemas.microsoft.com/office/powerpoint/2010/main" val="19323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a:t>
            </a:r>
            <a:r>
              <a:rPr lang="en-US" baseline="0" dirty="0" smtClean="0"/>
              <a:t> boys often served as drummers or buglers for the armies. </a:t>
            </a:r>
          </a:p>
          <a:p>
            <a:endParaRPr lang="en-US" baseline="0" dirty="0" smtClean="0"/>
          </a:p>
          <a:p>
            <a:r>
              <a:rPr lang="en-US" b="1" baseline="0" dirty="0" smtClean="0"/>
              <a:t>Discussion:</a:t>
            </a:r>
          </a:p>
          <a:p>
            <a:r>
              <a:rPr lang="en-US" baseline="0" dirty="0" smtClean="0"/>
              <a:t>Why do you think boys did this?</a:t>
            </a:r>
          </a:p>
          <a:p>
            <a:r>
              <a:rPr lang="en-US" baseline="0" dirty="0" smtClean="0"/>
              <a:t>Do you think the boys wanted to do this?</a:t>
            </a:r>
          </a:p>
          <a:p>
            <a:r>
              <a:rPr lang="en-US" baseline="0" dirty="0" smtClean="0"/>
              <a:t>Do you think the boys were in danger in these positions?</a:t>
            </a:r>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9</a:t>
            </a:fld>
            <a:endParaRPr lang="en-US"/>
          </a:p>
        </p:txBody>
      </p:sp>
    </p:spTree>
    <p:extLst>
      <p:ext uri="{BB962C8B-B14F-4D97-AF65-F5344CB8AC3E}">
        <p14:creationId xmlns:p14="http://schemas.microsoft.com/office/powerpoint/2010/main" val="16240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Do you think that</a:t>
            </a:r>
            <a:r>
              <a:rPr lang="en-US" baseline="0" dirty="0" smtClean="0"/>
              <a:t> children were often caught in battle?</a:t>
            </a:r>
          </a:p>
          <a:p>
            <a:endParaRPr lang="en-US" baseline="0" dirty="0" smtClean="0"/>
          </a:p>
          <a:p>
            <a:r>
              <a:rPr lang="en-US" baseline="0" dirty="0" smtClean="0"/>
              <a:t>Were children near battles more in the North or South? (Answer Information: most battles were fought in the South, which directly affected the lives of those on the home front, sometime with battles being fought in their own backyards) </a:t>
            </a:r>
            <a:endParaRPr lang="en-US" dirty="0" smtClean="0"/>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10</a:t>
            </a:fld>
            <a:endParaRPr lang="en-US"/>
          </a:p>
        </p:txBody>
      </p:sp>
    </p:spTree>
    <p:extLst>
      <p:ext uri="{BB962C8B-B14F-4D97-AF65-F5344CB8AC3E}">
        <p14:creationId xmlns:p14="http://schemas.microsoft.com/office/powerpoint/2010/main" val="8817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3F0D44E-DD7B-4DCA-986F-60335F036A4F}"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CE36BA1-CA6F-4D2D-8689-CC2CAF8AC06F}"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24EBDFB-00FC-4319-900E-4AB24B5FD68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087750-A99B-4A90-8646-05D5BBB9C4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AACC7A-3F8D-4A01-BB52-06BD957D599C}"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5742FBF-9DE7-436E-90BD-F798839DA104}"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14B269-4A23-450E-B4C9-2CF817464195}"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F159E0D5-1B2A-4F19-86EC-806987BFF1D8}"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4BE74504-BC8C-4237-BCC4-DDFEED61F277}"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D7C5491-2BED-441D-BCEC-863693F6B84C}"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1ABD38A-5DD7-44A4-B145-7C2CE01EC57C}"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7FC3C7-BD82-4993-A7A8-4C0EFEF8198F}"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0CCC546-A8AD-470D-A822-8C7572C001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166400"/>
          </a:xfrm>
        </p:spPr>
        <p:txBody>
          <a:bodyPr/>
          <a:lstStyle/>
          <a:p>
            <a:r>
              <a:rPr lang="en-US" dirty="0" smtClean="0">
                <a:solidFill>
                  <a:schemeClr val="bg1"/>
                </a:solidFill>
              </a:rPr>
              <a:t>The Home Front</a:t>
            </a:r>
            <a:endParaRPr lang="en-US" dirty="0">
              <a:solidFill>
                <a:schemeClr val="bg1"/>
              </a:solidFill>
            </a:endParaRPr>
          </a:p>
        </p:txBody>
      </p:sp>
    </p:spTree>
    <p:extLst>
      <p:ext uri="{BB962C8B-B14F-4D97-AF65-F5344CB8AC3E}">
        <p14:creationId xmlns:p14="http://schemas.microsoft.com/office/powerpoint/2010/main" val="367542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4D4D4D"/>
                </a:solidFill>
              </a:rPr>
              <a:t>The Role of the Family</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43608" y="1700808"/>
            <a:ext cx="2592288" cy="3564397"/>
          </a:xfrm>
        </p:spPr>
      </p:pic>
      <p:sp>
        <p:nvSpPr>
          <p:cNvPr id="8" name="Content Placeholder 7"/>
          <p:cNvSpPr>
            <a:spLocks noGrp="1"/>
          </p:cNvSpPr>
          <p:nvPr>
            <p:ph sz="half" idx="2"/>
          </p:nvPr>
        </p:nvSpPr>
        <p:spPr/>
        <p:txBody>
          <a:bodyPr/>
          <a:lstStyle/>
          <a:p>
            <a:pPr marL="0" indent="0">
              <a:buNone/>
            </a:pPr>
            <a:r>
              <a:rPr lang="en-US" sz="2000" b="1" dirty="0">
                <a:latin typeface="Georgia" pitchFamily="18" charset="0"/>
              </a:rPr>
              <a:t>Tillie </a:t>
            </a:r>
            <a:r>
              <a:rPr lang="en-US" sz="2000" b="1" dirty="0" smtClean="0">
                <a:latin typeface="Georgia" pitchFamily="18" charset="0"/>
              </a:rPr>
              <a:t>Pierce</a:t>
            </a:r>
            <a:r>
              <a:rPr lang="en-US" sz="2000" dirty="0" smtClean="0">
                <a:latin typeface="Georgia" pitchFamily="18" charset="0"/>
              </a:rPr>
              <a:t> </a:t>
            </a:r>
            <a:r>
              <a:rPr lang="en-US" sz="2000" dirty="0">
                <a:latin typeface="Georgia" pitchFamily="18" charset="0"/>
              </a:rPr>
              <a:t>was</a:t>
            </a:r>
            <a:r>
              <a:rPr lang="en-US" sz="2000" dirty="0" smtClean="0">
                <a:latin typeface="Georgia" pitchFamily="18" charset="0"/>
              </a:rPr>
              <a:t> a 15 </a:t>
            </a:r>
            <a:r>
              <a:rPr lang="en-US" sz="2000" dirty="0">
                <a:latin typeface="Georgia" pitchFamily="18" charset="0"/>
              </a:rPr>
              <a:t>year old teenager on July 1, 1863 when she left Gettysburg with her family to escape the battle. She found herself nursing the wounded at the J. </a:t>
            </a:r>
            <a:r>
              <a:rPr lang="en-US" sz="2000" dirty="0" err="1">
                <a:latin typeface="Georgia" pitchFamily="18" charset="0"/>
              </a:rPr>
              <a:t>Weikert</a:t>
            </a:r>
            <a:r>
              <a:rPr lang="en-US" sz="2000" dirty="0">
                <a:latin typeface="Georgia" pitchFamily="18" charset="0"/>
              </a:rPr>
              <a:t> Farm south of town. Care of wounded soldiers continued upon returning to the family home, and in almost every home and building in Gettysburg for months after the battle.  Tillie later wrote about her experiences in an article</a:t>
            </a:r>
            <a:r>
              <a:rPr lang="en-US" sz="2000" dirty="0" smtClean="0">
                <a:latin typeface="Georgia" pitchFamily="18" charset="0"/>
              </a:rPr>
              <a:t>, “What </a:t>
            </a:r>
            <a:r>
              <a:rPr lang="en-US" sz="2000" dirty="0">
                <a:latin typeface="Georgia" pitchFamily="18" charset="0"/>
              </a:rPr>
              <a:t>a Girl Heard and Saw of the Battle</a:t>
            </a:r>
            <a:r>
              <a:rPr lang="en-US" sz="2000" dirty="0" smtClean="0">
                <a:latin typeface="Georgia" pitchFamily="18" charset="0"/>
              </a:rPr>
              <a:t>.”</a:t>
            </a:r>
            <a:endParaRPr lang="en-US" sz="2000" dirty="0">
              <a:latin typeface="Georgia" pitchFamily="18" charset="0"/>
            </a:endParaRPr>
          </a:p>
        </p:txBody>
      </p:sp>
    </p:spTree>
    <p:extLst>
      <p:ext uri="{BB962C8B-B14F-4D97-AF65-F5344CB8AC3E}">
        <p14:creationId xmlns:p14="http://schemas.microsoft.com/office/powerpoint/2010/main" val="139134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Slaves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880" y="1600199"/>
            <a:ext cx="5684247" cy="459979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D4D4D"/>
                </a:solidFill>
              </a:rPr>
              <a:t>The Role of Slaves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732072"/>
            <a:ext cx="8229600" cy="3941544"/>
          </a:xfrm>
        </p:spPr>
      </p:pic>
    </p:spTree>
    <p:extLst>
      <p:ext uri="{BB962C8B-B14F-4D97-AF65-F5344CB8AC3E}">
        <p14:creationId xmlns:p14="http://schemas.microsoft.com/office/powerpoint/2010/main" val="126565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The Role of Slaves</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0157" y="2487094"/>
            <a:ext cx="8359697" cy="2022026"/>
          </a:xfrm>
        </p:spPr>
      </p:pic>
    </p:spTree>
    <p:extLst>
      <p:ext uri="{BB962C8B-B14F-4D97-AF65-F5344CB8AC3E}">
        <p14:creationId xmlns:p14="http://schemas.microsoft.com/office/powerpoint/2010/main" val="65522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Challenging Times</a:t>
            </a:r>
            <a:endParaRPr lang="en-US" dirty="0" smtClean="0"/>
          </a:p>
        </p:txBody>
      </p:sp>
      <p:pic>
        <p:nvPicPr>
          <p:cNvPr id="27650" name="Picture 2"/>
          <p:cNvPicPr>
            <a:picLocks noGrp="1" noChangeAspect="1" noChangeArrowheads="1"/>
          </p:cNvPicPr>
          <p:nvPr>
            <p:ph idx="1"/>
          </p:nvPr>
        </p:nvPicPr>
        <p:blipFill>
          <a:blip r:embed="rId3"/>
          <a:stretch>
            <a:fillRect/>
          </a:stretch>
        </p:blipFill>
        <p:spPr>
          <a:xfrm>
            <a:off x="1763688" y="1628800"/>
            <a:ext cx="5547616" cy="420033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4900" y="1600200"/>
            <a:ext cx="3583200" cy="4232275"/>
          </a:xfrm>
        </p:spPr>
      </p:pic>
      <p:sp>
        <p:nvSpPr>
          <p:cNvPr id="9" name="Content Placeholder 8"/>
          <p:cNvSpPr>
            <a:spLocks noGrp="1"/>
          </p:cNvSpPr>
          <p:nvPr>
            <p:ph sz="half" idx="2"/>
          </p:nvPr>
        </p:nvSpPr>
        <p:spPr/>
        <p:txBody>
          <a:bodyPr/>
          <a:lstStyle/>
          <a:p>
            <a:pPr marL="0" indent="0">
              <a:buNone/>
            </a:pPr>
            <a:r>
              <a:rPr lang="en-US" sz="2200" dirty="0"/>
              <a:t>Shortages became so severe that in 1863 the women of Richmond marched on the government in a “Bread Riot.”</a:t>
            </a:r>
          </a:p>
          <a:p>
            <a:pPr marL="0" inden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55576" y="1700808"/>
            <a:ext cx="3430292" cy="2594082"/>
          </a:xfrm>
        </p:spPr>
      </p:pic>
      <p:sp>
        <p:nvSpPr>
          <p:cNvPr id="5" name="Content Placeholder 4"/>
          <p:cNvSpPr>
            <a:spLocks noGrp="1"/>
          </p:cNvSpPr>
          <p:nvPr>
            <p:ph sz="half" idx="2"/>
          </p:nvPr>
        </p:nvSpPr>
        <p:spPr/>
        <p:txBody>
          <a:bodyPr/>
          <a:lstStyle/>
          <a:p>
            <a:pPr marL="0" indent="0">
              <a:buNone/>
            </a:pPr>
            <a:r>
              <a:rPr lang="en-US" sz="2200" dirty="0"/>
              <a:t>Civilians in Vicksburg lived through 47 days of Union siege operations against Confederate forces defending the city of Vicksburg. Families lived in caves and trenches to escape the bombardment and many starved in the process. </a:t>
            </a:r>
          </a:p>
        </p:txBody>
      </p:sp>
      <p:sp>
        <p:nvSpPr>
          <p:cNvPr id="14" name="Title 6"/>
          <p:cNvSpPr txBox="1">
            <a:spLocks/>
          </p:cNvSpPr>
          <p:nvPr/>
        </p:nvSpPr>
        <p:spPr bwMode="auto">
          <a:xfrm>
            <a:off x="609600" y="7969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4D4D4D"/>
                </a:solidFill>
              </a:rPr>
              <a:t>Challenging Times</a:t>
            </a:r>
            <a:endParaRPr lang="en-US" sz="4000" dirty="0">
              <a:solidFill>
                <a:srgbClr val="4D4D4D"/>
              </a:solidFill>
            </a:endParaRPr>
          </a:p>
        </p:txBody>
      </p:sp>
    </p:spTree>
    <p:extLst>
      <p:ext uri="{BB962C8B-B14F-4D97-AF65-F5344CB8AC3E}">
        <p14:creationId xmlns:p14="http://schemas.microsoft.com/office/powerpoint/2010/main" val="251647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None/>
            </a:pPr>
            <a:r>
              <a:rPr lang="en-US" sz="1900" smtClean="0"/>
              <a:t/>
            </a:r>
            <a:br>
              <a:rPr lang="en-US" sz="1900" smtClean="0"/>
            </a:br>
            <a:endParaRPr lang="en-US" sz="1900" smtClean="0"/>
          </a:p>
          <a:p>
            <a:pPr>
              <a:buNone/>
            </a:pPr>
            <a:endParaRPr lang="en-US" sz="1400" dirty="0"/>
          </a:p>
        </p:txBody>
      </p:sp>
      <p:sp>
        <p:nvSpPr>
          <p:cNvPr id="4" name="Content Placeholder 3"/>
          <p:cNvSpPr>
            <a:spLocks noGrp="1"/>
          </p:cNvSpPr>
          <p:nvPr>
            <p:ph sz="half" idx="2"/>
          </p:nvPr>
        </p:nvSpPr>
        <p:spPr/>
        <p:txBody>
          <a:bodyPr/>
          <a:lstStyle/>
          <a:p>
            <a:pPr marL="0" indent="0">
              <a:buNone/>
            </a:pPr>
            <a:r>
              <a:rPr lang="en-US" sz="2200" smtClean="0"/>
              <a:t>Civilians who had homes near battles often had their homes destroyed or taken over for use as field hospitals.  </a:t>
            </a:r>
          </a:p>
          <a:p>
            <a:pPr marL="0" indent="0">
              <a:buNone/>
            </a:pPr>
            <a:endParaRPr lang="en-US" sz="2200" smtClean="0"/>
          </a:p>
          <a:p>
            <a:pPr marL="0" indent="0">
              <a:buNone/>
            </a:pPr>
            <a:r>
              <a:rPr lang="en-US" sz="2200" smtClean="0"/>
              <a:t>The Chancellor family was trapped between the armies in May 1863 when their home became General Hooker’s Headquarters.  </a:t>
            </a:r>
            <a:endParaRPr lang="en-US" sz="2200"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7" y="1772816"/>
            <a:ext cx="4140088" cy="2592287"/>
          </a:xfrm>
          <a:prstGeom prst="rect">
            <a:avLst/>
          </a:prstGeom>
        </p:spPr>
      </p:pic>
      <p:sp>
        <p:nvSpPr>
          <p:cNvPr id="11"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spTree>
    <p:extLst>
      <p:ext uri="{BB962C8B-B14F-4D97-AF65-F5344CB8AC3E}">
        <p14:creationId xmlns:p14="http://schemas.microsoft.com/office/powerpoint/2010/main" val="6128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320749" y="1600200"/>
            <a:ext cx="3175051" cy="4232275"/>
          </a:xfrm>
        </p:spPr>
      </p:pic>
      <p:sp>
        <p:nvSpPr>
          <p:cNvPr id="9" name="Content Placeholder 8"/>
          <p:cNvSpPr>
            <a:spLocks noGrp="1"/>
          </p:cNvSpPr>
          <p:nvPr>
            <p:ph sz="half" idx="2"/>
          </p:nvPr>
        </p:nvSpPr>
        <p:spPr/>
        <p:txBody>
          <a:bodyPr/>
          <a:lstStyle/>
          <a:p>
            <a:pPr marL="0" indent="0">
              <a:buNone/>
            </a:pPr>
            <a:r>
              <a:rPr lang="en-US" sz="2200" dirty="0"/>
              <a:t>Those on the home front had to meet the needs of their family as well as support the needs of the army.</a:t>
            </a:r>
          </a:p>
          <a:p>
            <a:pPr marL="0" indent="0">
              <a:buNone/>
            </a:pPr>
            <a:endParaRPr lang="en-US" dirty="0"/>
          </a:p>
        </p:txBody>
      </p:sp>
    </p:spTree>
    <p:extLst>
      <p:ext uri="{BB962C8B-B14F-4D97-AF65-F5344CB8AC3E}">
        <p14:creationId xmlns:p14="http://schemas.microsoft.com/office/powerpoint/2010/main" val="1830644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7"/>
          <p:cNvSpPr>
            <a:spLocks noGrp="1" noChangeArrowheads="1"/>
          </p:cNvSpPr>
          <p:nvPr>
            <p:ph type="title"/>
          </p:nvPr>
        </p:nvSpPr>
        <p:spPr/>
        <p:txBody>
          <a:bodyPr>
            <a:normAutofit/>
          </a:bodyPr>
          <a:lstStyle/>
          <a:p>
            <a:pPr eaLnBrk="1" hangingPunct="1"/>
            <a:r>
              <a:rPr lang="en-US" dirty="0" smtClean="0">
                <a:latin typeface="Georgia" pitchFamily="18" charset="0"/>
              </a:rPr>
              <a:t>Information</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23628" y="1412776"/>
            <a:ext cx="6696743" cy="4784898"/>
          </a:xfrm>
        </p:spPr>
      </p:pic>
    </p:spTree>
    <p:extLst>
      <p:ext uri="{BB962C8B-B14F-4D97-AF65-F5344CB8AC3E}">
        <p14:creationId xmlns:p14="http://schemas.microsoft.com/office/powerpoint/2010/main" val="6286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Home Front</a:t>
            </a:r>
            <a:endParaRPr lang="en-US" sz="4000" dirty="0">
              <a:solidFill>
                <a:srgbClr val="4D4D4D"/>
              </a:solidFill>
            </a:endParaRPr>
          </a:p>
        </p:txBody>
      </p:sp>
      <p:pic>
        <p:nvPicPr>
          <p:cNvPr id="7" name="Content Placeholder 6"/>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863152" y="2096085"/>
            <a:ext cx="5373143" cy="2644197"/>
          </a:xfrm>
        </p:spPr>
      </p:pic>
      <p:sp>
        <p:nvSpPr>
          <p:cNvPr id="6" name="Content Placeholder 5"/>
          <p:cNvSpPr>
            <a:spLocks noGrp="1"/>
          </p:cNvSpPr>
          <p:nvPr>
            <p:ph sz="half" idx="2"/>
          </p:nvPr>
        </p:nvSpPr>
        <p:spPr>
          <a:xfrm>
            <a:off x="467544" y="5085184"/>
            <a:ext cx="8219256" cy="962841"/>
          </a:xfrm>
        </p:spPr>
        <p:txBody>
          <a:bodyPr/>
          <a:lstStyle/>
          <a:p>
            <a:pPr marL="0" indent="0">
              <a:buNone/>
            </a:pPr>
            <a:r>
              <a:rPr lang="en-US" sz="2200" dirty="0">
                <a:latin typeface="Georgia" pitchFamily="18" charset="0"/>
              </a:rPr>
              <a:t>The Civil War touched the lives of every American family,</a:t>
            </a:r>
            <a:r>
              <a:rPr lang="en-US" sz="2200" dirty="0" smtClean="0">
                <a:latin typeface="Georgia" pitchFamily="18" charset="0"/>
              </a:rPr>
              <a:t> </a:t>
            </a:r>
            <a:br>
              <a:rPr lang="en-US" sz="2200" dirty="0" smtClean="0">
                <a:latin typeface="Georgia" pitchFamily="18" charset="0"/>
              </a:rPr>
            </a:br>
            <a:r>
              <a:rPr lang="en-US" sz="2200" dirty="0" smtClean="0">
                <a:latin typeface="Georgia" pitchFamily="18" charset="0"/>
              </a:rPr>
              <a:t>North </a:t>
            </a:r>
            <a:r>
              <a:rPr lang="en-US" sz="2200" dirty="0">
                <a:latin typeface="Georgia" pitchFamily="18" charset="0"/>
              </a:rPr>
              <a:t>and South. </a:t>
            </a:r>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1756626"/>
            <a:ext cx="4038600" cy="391942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648200" y="1683284"/>
            <a:ext cx="4038600" cy="406610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55850" y="1412776"/>
            <a:ext cx="4232300" cy="492104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99592" y="1825181"/>
            <a:ext cx="3332253" cy="3207637"/>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932040" y="1772816"/>
            <a:ext cx="3411244" cy="331236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72254" y="1600199"/>
            <a:ext cx="5796747" cy="456510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75656" y="1484784"/>
            <a:ext cx="6408712" cy="502928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000" dirty="0" smtClean="0">
                <a:solidFill>
                  <a:srgbClr val="4D4D4D"/>
                </a:solidFill>
              </a:rPr>
              <a:t>The Home Front</a:t>
            </a:r>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7200" y="2154869"/>
            <a:ext cx="8229600" cy="3095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The Role of Women</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944" y="1628800"/>
            <a:ext cx="5810415"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Role of Women</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09788" y="2411901"/>
            <a:ext cx="2133424" cy="260887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3696208" y="2305841"/>
            <a:ext cx="3847592" cy="2820992"/>
          </a:xfrm>
        </p:spPr>
      </p:pic>
      <p:sp>
        <p:nvSpPr>
          <p:cNvPr id="8" name="TextBox 7"/>
          <p:cNvSpPr txBox="1"/>
          <p:nvPr/>
        </p:nvSpPr>
        <p:spPr>
          <a:xfrm>
            <a:off x="1115616" y="5301208"/>
            <a:ext cx="7488832" cy="769441"/>
          </a:xfrm>
          <a:prstGeom prst="rect">
            <a:avLst/>
          </a:prstGeom>
          <a:noFill/>
        </p:spPr>
        <p:txBody>
          <a:bodyPr wrap="square" rtlCol="0">
            <a:spAutoFit/>
          </a:bodyPr>
          <a:lstStyle/>
          <a:p>
            <a:r>
              <a:rPr lang="en-US" sz="2200" dirty="0">
                <a:latin typeface="Georgia" pitchFamily="18" charset="0"/>
              </a:rPr>
              <a:t>Life </a:t>
            </a:r>
            <a:r>
              <a:rPr lang="en-US" sz="2200" dirty="0" smtClean="0">
                <a:latin typeface="Georgia" pitchFamily="18" charset="0"/>
              </a:rPr>
              <a:t>must go on.</a:t>
            </a:r>
            <a:r>
              <a:rPr lang="en-US" sz="2200" dirty="0">
                <a:latin typeface="Georgia" pitchFamily="18" charset="0"/>
              </a:rPr>
              <a:t/>
            </a:r>
            <a:br>
              <a:rPr lang="en-US" sz="2200" dirty="0">
                <a:latin typeface="Georgia" pitchFamily="18" charset="0"/>
              </a:rPr>
            </a:br>
            <a:r>
              <a:rPr lang="en-US" sz="2200" dirty="0">
                <a:latin typeface="Georgia" pitchFamily="18" charset="0"/>
              </a:rPr>
              <a:t>Women North and South </a:t>
            </a:r>
            <a:r>
              <a:rPr lang="en-US" sz="2200" dirty="0" smtClean="0">
                <a:latin typeface="Georgia" pitchFamily="18" charset="0"/>
              </a:rPr>
              <a:t>take </a:t>
            </a:r>
            <a:r>
              <a:rPr lang="en-US" sz="2200" dirty="0">
                <a:latin typeface="Georgia" pitchFamily="18" charset="0"/>
              </a:rPr>
              <a:t>over </a:t>
            </a:r>
            <a:r>
              <a:rPr lang="en-US" sz="2200" dirty="0" smtClean="0">
                <a:latin typeface="Georgia" pitchFamily="18" charset="0"/>
              </a:rPr>
              <a:t>men's work</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Role of Women</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2759" y="1603868"/>
            <a:ext cx="3667482" cy="4224939"/>
          </a:xfrm>
        </p:spPr>
      </p:pic>
      <p:sp>
        <p:nvSpPr>
          <p:cNvPr id="6" name="Content Placeholder 5"/>
          <p:cNvSpPr>
            <a:spLocks noGrp="1"/>
          </p:cNvSpPr>
          <p:nvPr>
            <p:ph sz="half" idx="2"/>
          </p:nvPr>
        </p:nvSpPr>
        <p:spPr/>
        <p:txBody>
          <a:bodyPr/>
          <a:lstStyle/>
          <a:p>
            <a:pPr marL="0" indent="0">
              <a:buNone/>
            </a:pPr>
            <a:r>
              <a:rPr lang="en-US" sz="2200" dirty="0"/>
              <a:t>Some </a:t>
            </a:r>
            <a:r>
              <a:rPr lang="en-US" sz="2200" dirty="0" smtClean="0"/>
              <a:t>women disguised themselves </a:t>
            </a:r>
            <a:r>
              <a:rPr lang="en-US" sz="2200" dirty="0"/>
              <a:t>as </a:t>
            </a:r>
            <a:r>
              <a:rPr lang="en-US" sz="2200" dirty="0" smtClean="0"/>
              <a:t>men and marched </a:t>
            </a:r>
            <a:r>
              <a:rPr lang="en-US" sz="2200" dirty="0"/>
              <a:t>o</a:t>
            </a:r>
            <a:r>
              <a:rPr lang="en-US" sz="2200" dirty="0" smtClean="0"/>
              <a:t>ff </a:t>
            </a:r>
            <a:r>
              <a:rPr lang="en-US" sz="2200" dirty="0"/>
              <a:t>to </a:t>
            </a:r>
            <a:r>
              <a:rPr lang="en-US" sz="2200" dirty="0" smtClean="0"/>
              <a:t>war</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The Role of the Family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96322" y="1673065"/>
            <a:ext cx="4951356" cy="405955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The Role of the Family</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3700" y="1601724"/>
            <a:ext cx="3345599" cy="422922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572000" y="2636912"/>
            <a:ext cx="3918309" cy="225038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D4D4D"/>
                </a:solidFill>
              </a:rPr>
              <a:t>The Role of the Family</a:t>
            </a:r>
            <a:endParaRPr lang="en-US" dirty="0"/>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99051" y="1600200"/>
            <a:ext cx="2954897" cy="4232275"/>
          </a:xfrm>
        </p:spPr>
      </p:pic>
      <p:sp>
        <p:nvSpPr>
          <p:cNvPr id="6" name="Content Placeholder 5"/>
          <p:cNvSpPr>
            <a:spLocks noGrp="1"/>
          </p:cNvSpPr>
          <p:nvPr>
            <p:ph sz="half" idx="2"/>
          </p:nvPr>
        </p:nvSpPr>
        <p:spPr/>
        <p:txBody>
          <a:bodyPr/>
          <a:lstStyle/>
          <a:p>
            <a:pPr marL="0" indent="0">
              <a:buNone/>
            </a:pPr>
            <a:r>
              <a:rPr lang="en-US" sz="2200" dirty="0">
                <a:solidFill>
                  <a:srgbClr val="225790"/>
                </a:solidFill>
                <a:latin typeface="+mj-lt"/>
              </a:rPr>
              <a:t>Children went to War</a:t>
            </a:r>
            <a:r>
              <a:rPr lang="en-US" sz="2200" dirty="0">
                <a:latin typeface="Georgia" pitchFamily="18" charset="0"/>
              </a:rPr>
              <a:t/>
            </a:r>
            <a:br>
              <a:rPr lang="en-US" sz="2200" dirty="0">
                <a:latin typeface="Georgia" pitchFamily="18" charset="0"/>
              </a:rPr>
            </a:br>
            <a:r>
              <a:rPr lang="en-US" sz="2200" dirty="0">
                <a:latin typeface="Georgia" pitchFamily="18" charset="0"/>
              </a:rPr>
              <a:t>Private </a:t>
            </a:r>
            <a:r>
              <a:rPr lang="en-US" sz="2200" b="1" dirty="0">
                <a:latin typeface="Georgia" pitchFamily="18" charset="0"/>
              </a:rPr>
              <a:t>Johnny Cook </a:t>
            </a:r>
            <a:r>
              <a:rPr lang="en-US" sz="2200" dirty="0">
                <a:latin typeface="Georgia" pitchFamily="18" charset="0"/>
              </a:rPr>
              <a:t>was a bugler with Battery B, 4th U.S. Artillery who was awarded the Medal of Honor for his actions at Antietam when he was only 15 years old</a:t>
            </a:r>
            <a:r>
              <a:rPr lang="en-US" sz="2200" dirty="0" smtClean="0">
                <a:latin typeface="Georgia" pitchFamily="18" charset="0"/>
              </a:rPr>
              <a:t>.</a:t>
            </a:r>
          </a:p>
          <a:p>
            <a:pPr marL="0" indent="0">
              <a:buNone/>
            </a:pPr>
            <a:r>
              <a:rPr lang="en-US" sz="2200" dirty="0" smtClean="0">
                <a:latin typeface="Georgia" pitchFamily="18" charset="0"/>
              </a:rPr>
              <a:t>   </a:t>
            </a:r>
            <a:r>
              <a:rPr lang="en-US" sz="2200" dirty="0">
                <a:latin typeface="Georgia" pitchFamily="18" charset="0"/>
              </a:rPr>
              <a:t/>
            </a:r>
            <a:br>
              <a:rPr lang="en-US" sz="2200" dirty="0">
                <a:latin typeface="Georgia" pitchFamily="18" charset="0"/>
              </a:rPr>
            </a:br>
            <a:r>
              <a:rPr lang="en-US" sz="2200" dirty="0">
                <a:latin typeface="Georgia" pitchFamily="18" charset="0"/>
              </a:rPr>
              <a:t>Just west of the Cornfield </a:t>
            </a:r>
            <a:r>
              <a:rPr lang="en-US" sz="2200" dirty="0" smtClean="0">
                <a:latin typeface="Georgia" pitchFamily="18" charset="0"/>
              </a:rPr>
              <a:t> </a:t>
            </a:r>
            <a:br>
              <a:rPr lang="en-US" sz="2200" dirty="0" smtClean="0">
                <a:latin typeface="Georgia" pitchFamily="18" charset="0"/>
              </a:rPr>
            </a:br>
            <a:r>
              <a:rPr lang="en-US" sz="2200" dirty="0" smtClean="0">
                <a:latin typeface="Georgia" pitchFamily="18" charset="0"/>
              </a:rPr>
              <a:t>with </a:t>
            </a:r>
            <a:r>
              <a:rPr lang="en-US" sz="2200" dirty="0">
                <a:latin typeface="Georgia" pitchFamily="18" charset="0"/>
              </a:rPr>
              <a:t>men down in the battery, he acted as </a:t>
            </a:r>
            <a:r>
              <a:rPr lang="en-US" sz="2200" dirty="0" err="1">
                <a:latin typeface="Georgia" pitchFamily="18" charset="0"/>
              </a:rPr>
              <a:t>cannoneer</a:t>
            </a:r>
            <a:r>
              <a:rPr lang="en-US" sz="2200" dirty="0">
                <a:latin typeface="Georgia" pitchFamily="18" charset="0"/>
              </a:rPr>
              <a:t> under severe </a:t>
            </a:r>
            <a:r>
              <a:rPr lang="en-US" sz="2200" dirty="0" smtClean="0">
                <a:latin typeface="Georgia" pitchFamily="18" charset="0"/>
              </a:rPr>
              <a:t>fire.</a:t>
            </a:r>
            <a:endParaRPr lang="en-US" sz="2200" dirty="0">
              <a:latin typeface="Georgia" pitchFamily="18" charset="0"/>
            </a:endParaRPr>
          </a:p>
        </p:txBody>
      </p:sp>
    </p:spTree>
    <p:extLst>
      <p:ext uri="{BB962C8B-B14F-4D97-AF65-F5344CB8AC3E}">
        <p14:creationId xmlns:p14="http://schemas.microsoft.com/office/powerpoint/2010/main" val="1863635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1120</TotalTime>
  <Words>1433</Words>
  <Application>Microsoft Macintosh PowerPoint</Application>
  <PresentationFormat>On-screen Show (4:3)</PresentationFormat>
  <Paragraphs>154</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Amienne</vt:lpstr>
      <vt:lpstr>Basset</vt:lpstr>
      <vt:lpstr>Calibri</vt:lpstr>
      <vt:lpstr>Georgia</vt:lpstr>
      <vt:lpstr>ＭＳ Ｐゴシック</vt:lpstr>
      <vt:lpstr>Arial</vt:lpstr>
      <vt:lpstr>Curriculum</vt:lpstr>
      <vt:lpstr>The Home Front</vt:lpstr>
      <vt:lpstr>The Home Front</vt:lpstr>
      <vt:lpstr>The Home Front</vt:lpstr>
      <vt:lpstr>The Role of Women</vt:lpstr>
      <vt:lpstr>The Role of Women</vt:lpstr>
      <vt:lpstr>The Role of Women</vt:lpstr>
      <vt:lpstr>The Role of the Family</vt:lpstr>
      <vt:lpstr>The Role of the Family</vt:lpstr>
      <vt:lpstr>The Role of the Family</vt:lpstr>
      <vt:lpstr>The Role of the Family</vt:lpstr>
      <vt:lpstr>The Role of Slaves</vt:lpstr>
      <vt:lpstr>The Role of Slaves</vt:lpstr>
      <vt:lpstr>The Role of Slaves</vt:lpstr>
      <vt:lpstr>Challenging Times</vt:lpstr>
      <vt:lpstr>Challenging Times</vt:lpstr>
      <vt:lpstr> </vt:lpstr>
      <vt:lpstr>Challenging Times</vt:lpstr>
      <vt:lpstr>Challenging Times</vt:lpstr>
      <vt:lpstr>Information</vt:lpstr>
      <vt:lpstr>Information</vt:lpstr>
      <vt:lpstr>Information</vt:lpstr>
      <vt:lpstr>Information</vt:lpstr>
      <vt:lpstr>Information</vt:lpstr>
      <vt:lpstr>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Home Front</dc:title>
  <dc:creator>civanoff</dc:creator>
  <cp:lastModifiedBy>Wendy Woodford</cp:lastModifiedBy>
  <cp:revision>108</cp:revision>
  <dcterms:created xsi:type="dcterms:W3CDTF">2011-02-25T18:22:35Z</dcterms:created>
  <dcterms:modified xsi:type="dcterms:W3CDTF">2017-02-13T19:32:28Z</dcterms:modified>
</cp:coreProperties>
</file>